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sldIdLst>
    <p:sldId id="256" r:id="rId2"/>
    <p:sldId id="262" r:id="rId3"/>
    <p:sldId id="264" r:id="rId4"/>
    <p:sldId id="265" r:id="rId5"/>
    <p:sldId id="266" r:id="rId6"/>
    <p:sldId id="260" r:id="rId7"/>
    <p:sldId id="267" r:id="rId8"/>
    <p:sldId id="261" r:id="rId9"/>
    <p:sldId id="268" r:id="rId10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68638" autoAdjust="0"/>
  </p:normalViewPr>
  <p:slideViewPr>
    <p:cSldViewPr>
      <p:cViewPr varScale="1">
        <p:scale>
          <a:sx n="87" d="100"/>
          <a:sy n="87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C943969E-1978-4BCB-ADDE-4BCFA397401F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2BDEEDB2-E595-446F-AB3C-A5ABAFFB21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72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EEDB2-E595-446F-AB3C-A5ABAFFB21E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EEDB2-E595-446F-AB3C-A5ABAFFB21E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EEDB2-E595-446F-AB3C-A5ABAFFB21E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6956E4-B753-4ED4-9ADC-CF4AE09B4BB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D9FD45B-7249-4D7F-9FED-2831533E45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6956E4-B753-4ED4-9ADC-CF4AE09B4BB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9FD45B-7249-4D7F-9FED-2831533E45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6956E4-B753-4ED4-9ADC-CF4AE09B4BB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9FD45B-7249-4D7F-9FED-2831533E45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6956E4-B753-4ED4-9ADC-CF4AE09B4BB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9FD45B-7249-4D7F-9FED-2831533E45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6956E4-B753-4ED4-9ADC-CF4AE09B4BB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9FD45B-7249-4D7F-9FED-2831533E45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6956E4-B753-4ED4-9ADC-CF4AE09B4BB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9FD45B-7249-4D7F-9FED-2831533E45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6956E4-B753-4ED4-9ADC-CF4AE09B4BB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9FD45B-7249-4D7F-9FED-2831533E45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6956E4-B753-4ED4-9ADC-CF4AE09B4BB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9FD45B-7249-4D7F-9FED-2831533E45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6956E4-B753-4ED4-9ADC-CF4AE09B4BB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9FD45B-7249-4D7F-9FED-2831533E45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A6956E4-B753-4ED4-9ADC-CF4AE09B4BB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9FD45B-7249-4D7F-9FED-2831533E45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6956E4-B753-4ED4-9ADC-CF4AE09B4BB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D9FD45B-7249-4D7F-9FED-2831533E45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A6956E4-B753-4ED4-9ADC-CF4AE09B4BB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D9FD45B-7249-4D7F-9FED-2831533E45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223" y="1066800"/>
            <a:ext cx="6480048" cy="23012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Measuring the Photometric Z with the LSST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6300" y="2971800"/>
            <a:ext cx="6480048" cy="175260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Gina </a:t>
            </a:r>
            <a:r>
              <a:rPr lang="en-US" sz="3200" dirty="0" err="1" smtClean="0"/>
              <a:t>Moraila</a:t>
            </a:r>
            <a:endParaRPr lang="en-US" sz="3200" dirty="0" smtClean="0"/>
          </a:p>
          <a:p>
            <a:r>
              <a:rPr lang="en-US" dirty="0" smtClean="0"/>
              <a:t>University of Arizona </a:t>
            </a:r>
          </a:p>
          <a:p>
            <a:endParaRPr lang="en-US" dirty="0"/>
          </a:p>
          <a:p>
            <a:r>
              <a:rPr lang="en-US" dirty="0" smtClean="0"/>
              <a:t>April 21, 2012</a:t>
            </a:r>
            <a:endParaRPr lang="en-US" dirty="0"/>
          </a:p>
        </p:txBody>
      </p:sp>
      <p:pic>
        <p:nvPicPr>
          <p:cNvPr id="5" name="Picture 4" descr="ua_logo_l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410200"/>
            <a:ext cx="1447800" cy="123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nasa-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649912"/>
            <a:ext cx="1289050" cy="110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AZSGC_sunset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10" t="2715" r="13370" b="1530"/>
          <a:stretch>
            <a:fillRect/>
          </a:stretch>
        </p:blipFill>
        <p:spPr bwMode="auto">
          <a:xfrm>
            <a:off x="4107605" y="5545138"/>
            <a:ext cx="765175" cy="131286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28600" y="0"/>
            <a:ext cx="8686800" cy="1825625"/>
          </a:xfrm>
        </p:spPr>
        <p:txBody>
          <a:bodyPr/>
          <a:lstStyle/>
          <a:p>
            <a:pPr algn="ctr"/>
            <a:r>
              <a:rPr lang="en-US" dirty="0" smtClean="0"/>
              <a:t>Large Synoptic Survey Telescope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0" y="1524000"/>
            <a:ext cx="8686800" cy="4674779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sz="2600" dirty="0" smtClean="0"/>
              <a:t>Large – 8.4 primary mirror and 3.2 </a:t>
            </a:r>
            <a:r>
              <a:rPr lang="en-US" sz="2600" dirty="0" err="1" smtClean="0"/>
              <a:t>GigaPixel</a:t>
            </a:r>
            <a:r>
              <a:rPr lang="en-US" sz="2600" dirty="0" smtClean="0"/>
              <a:t> CCD camera has a field of view of ~ 50 moons</a:t>
            </a:r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r>
              <a:rPr lang="en-US" sz="2600" dirty="0" smtClean="0"/>
              <a:t>Synoptic – Will produce a view of the entire southern sky twice a week for 10 years</a:t>
            </a:r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r>
              <a:rPr lang="en-US" sz="2600" dirty="0" smtClean="0"/>
              <a:t>Survey – Will identify 10 billion galaxies and a similar number of stars</a:t>
            </a:r>
          </a:p>
          <a:p>
            <a:pPr>
              <a:buFont typeface="Wingdings" pitchFamily="2" charset="2"/>
              <a:buChar char="v"/>
            </a:pPr>
            <a:endParaRPr lang="en-US" sz="2600" dirty="0" smtClean="0"/>
          </a:p>
          <a:p>
            <a:pPr>
              <a:buFont typeface="Wingdings" pitchFamily="2" charset="2"/>
              <a:buChar char="v"/>
            </a:pPr>
            <a:r>
              <a:rPr lang="en-US" sz="2600" dirty="0" smtClean="0"/>
              <a:t>Telescope – will be located </a:t>
            </a:r>
          </a:p>
          <a:p>
            <a:pPr marL="109728" indent="0">
              <a:buNone/>
            </a:pPr>
            <a:r>
              <a:rPr lang="en-US" sz="2600" dirty="0" smtClean="0"/>
              <a:t>at </a:t>
            </a:r>
            <a:r>
              <a:rPr lang="en-US" dirty="0" smtClean="0"/>
              <a:t>Cerro </a:t>
            </a:r>
            <a:r>
              <a:rPr lang="en-US" dirty="0" err="1" smtClean="0"/>
              <a:t>Pachón</a:t>
            </a:r>
            <a:r>
              <a:rPr lang="en-US" dirty="0" smtClean="0"/>
              <a:t>, Chile and</a:t>
            </a:r>
          </a:p>
          <a:p>
            <a:pPr marL="109728" indent="0">
              <a:buNone/>
            </a:pPr>
            <a:r>
              <a:rPr lang="en-US" dirty="0"/>
              <a:t>s</a:t>
            </a:r>
            <a:r>
              <a:rPr lang="en-US" dirty="0" smtClean="0"/>
              <a:t>ee first light in 2018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6" descr="Telescope_Side_2-hal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20"/>
          <a:stretch>
            <a:fillRect/>
          </a:stretch>
        </p:blipFill>
        <p:spPr bwMode="auto">
          <a:xfrm>
            <a:off x="4996543" y="4127257"/>
            <a:ext cx="4114800" cy="2730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69029" y="6369948"/>
            <a:ext cx="239485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http://www.lsst.org/lsst/gallery/telescope</a:t>
            </a:r>
          </a:p>
        </p:txBody>
      </p:sp>
    </p:spTree>
    <p:extLst>
      <p:ext uri="{BB962C8B-B14F-4D97-AF65-F5344CB8AC3E}">
        <p14:creationId xmlns:p14="http://schemas.microsoft.com/office/powerpoint/2010/main" val="41316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6312" y="12954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75% - Dark energy is thought to be causing the accelerating! expansion of the universe </a:t>
            </a:r>
          </a:p>
          <a:p>
            <a:r>
              <a:rPr lang="en-US" sz="2400" dirty="0" smtClean="0"/>
              <a:t>20% - Dark matter is thought to be causing the difference between luminous mass and gravitational mass in galaxies</a:t>
            </a:r>
            <a:endParaRPr lang="en-US" sz="2400" dirty="0"/>
          </a:p>
          <a:p>
            <a:r>
              <a:rPr lang="en-US" sz="2400" dirty="0" smtClean="0"/>
              <a:t>5% - Stars</a:t>
            </a:r>
          </a:p>
          <a:p>
            <a:endParaRPr lang="en-US" dirty="0"/>
          </a:p>
          <a:p>
            <a:r>
              <a:rPr lang="en-US" dirty="0" smtClean="0"/>
              <a:t>We will use weak gravitational lensing to infer the distribution of dark matter as a function of distance (redshift z) which will tell us about the effects of dark energy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38100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Exploring Dark Energy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9286" y="4680856"/>
            <a:ext cx="19050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648200"/>
            <a:ext cx="19050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4855824" y="5551713"/>
            <a:ext cx="106680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61112" y="4905382"/>
            <a:ext cx="17331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Weak lensing</a:t>
            </a:r>
          </a:p>
          <a:p>
            <a:r>
              <a:rPr lang="en-US" dirty="0" smtClean="0"/>
              <a:t>(exaggerated)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250130" y="6607667"/>
            <a:ext cx="204414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/>
              <a:t>http://snap.lbl.gov/science/how.php</a:t>
            </a:r>
          </a:p>
        </p:txBody>
      </p:sp>
    </p:spTree>
    <p:extLst>
      <p:ext uri="{BB962C8B-B14F-4D97-AF65-F5344CB8AC3E}">
        <p14:creationId xmlns:p14="http://schemas.microsoft.com/office/powerpoint/2010/main" val="52373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order to determine the redshift z (distance) of galaxies one measures the light from them using six different filters</a:t>
            </a:r>
          </a:p>
          <a:p>
            <a:r>
              <a:rPr lang="en-US" dirty="0" smtClean="0"/>
              <a:t>This is needed to interpret the weak lensing signal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Photometric Redshift</a:t>
            </a:r>
            <a:endParaRPr lang="en-US" dirty="0"/>
          </a:p>
        </p:txBody>
      </p:sp>
      <p:grpSp>
        <p:nvGrpSpPr>
          <p:cNvPr id="4" name="Group 11"/>
          <p:cNvGrpSpPr>
            <a:grpSpLocks noChangeAspect="1"/>
          </p:cNvGrpSpPr>
          <p:nvPr/>
        </p:nvGrpSpPr>
        <p:grpSpPr bwMode="auto">
          <a:xfrm>
            <a:off x="121908" y="3706110"/>
            <a:ext cx="3508374" cy="1986360"/>
            <a:chOff x="1131" y="1998"/>
            <a:chExt cx="3400" cy="1925"/>
          </a:xfrm>
        </p:grpSpPr>
        <p:sp>
          <p:nvSpPr>
            <p:cNvPr id="5" name="AutoShape 10"/>
            <p:cNvSpPr>
              <a:spLocks noChangeAspect="1" noChangeArrowheads="1" noTextEdit="1"/>
            </p:cNvSpPr>
            <p:nvPr/>
          </p:nvSpPr>
          <p:spPr bwMode="auto">
            <a:xfrm>
              <a:off x="1248" y="2256"/>
              <a:ext cx="3264" cy="16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131" y="1998"/>
              <a:ext cx="3400" cy="1925"/>
              <a:chOff x="1131" y="1998"/>
              <a:chExt cx="3400" cy="1925"/>
            </a:xfrm>
          </p:grpSpPr>
          <p:sp>
            <p:nvSpPr>
              <p:cNvPr id="811" name="Rectangle 12"/>
              <p:cNvSpPr>
                <a:spLocks noChangeArrowheads="1"/>
              </p:cNvSpPr>
              <p:nvPr/>
            </p:nvSpPr>
            <p:spPr bwMode="auto">
              <a:xfrm>
                <a:off x="1132" y="1999"/>
                <a:ext cx="3399" cy="192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2" name="Rectangle 13"/>
              <p:cNvSpPr>
                <a:spLocks noChangeArrowheads="1"/>
              </p:cNvSpPr>
              <p:nvPr/>
            </p:nvSpPr>
            <p:spPr bwMode="auto">
              <a:xfrm>
                <a:off x="1131" y="1998"/>
                <a:ext cx="3400" cy="1925"/>
              </a:xfrm>
              <a:prstGeom prst="rect">
                <a:avLst/>
              </a:prstGeom>
              <a:noFill/>
              <a:ln w="317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3" name="Rectangle 14"/>
              <p:cNvSpPr>
                <a:spLocks noChangeArrowheads="1"/>
              </p:cNvSpPr>
              <p:nvPr/>
            </p:nvSpPr>
            <p:spPr bwMode="auto">
              <a:xfrm>
                <a:off x="1513" y="2309"/>
                <a:ext cx="2884" cy="1287"/>
              </a:xfrm>
              <a:prstGeom prst="rect">
                <a:avLst/>
              </a:prstGeom>
              <a:solidFill>
                <a:srgbClr val="CDCD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4" name="Line 15"/>
              <p:cNvSpPr>
                <a:spLocks noChangeShapeType="1"/>
              </p:cNvSpPr>
              <p:nvPr/>
            </p:nvSpPr>
            <p:spPr bwMode="auto">
              <a:xfrm>
                <a:off x="1513" y="3338"/>
                <a:ext cx="2884" cy="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5" name="Line 16"/>
              <p:cNvSpPr>
                <a:spLocks noChangeShapeType="1"/>
              </p:cNvSpPr>
              <p:nvPr/>
            </p:nvSpPr>
            <p:spPr bwMode="auto">
              <a:xfrm>
                <a:off x="1513" y="3080"/>
                <a:ext cx="2884" cy="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6" name="Line 17"/>
              <p:cNvSpPr>
                <a:spLocks noChangeShapeType="1"/>
              </p:cNvSpPr>
              <p:nvPr/>
            </p:nvSpPr>
            <p:spPr bwMode="auto">
              <a:xfrm>
                <a:off x="1513" y="2824"/>
                <a:ext cx="2884" cy="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7" name="Line 18"/>
              <p:cNvSpPr>
                <a:spLocks noChangeShapeType="1"/>
              </p:cNvSpPr>
              <p:nvPr/>
            </p:nvSpPr>
            <p:spPr bwMode="auto">
              <a:xfrm>
                <a:off x="1513" y="2567"/>
                <a:ext cx="2884" cy="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8" name="Line 19"/>
              <p:cNvSpPr>
                <a:spLocks noChangeShapeType="1"/>
              </p:cNvSpPr>
              <p:nvPr/>
            </p:nvSpPr>
            <p:spPr bwMode="auto">
              <a:xfrm>
                <a:off x="1513" y="2309"/>
                <a:ext cx="2884" cy="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" name="Rectangle 20"/>
              <p:cNvSpPr>
                <a:spLocks noChangeArrowheads="1"/>
              </p:cNvSpPr>
              <p:nvPr/>
            </p:nvSpPr>
            <p:spPr bwMode="auto">
              <a:xfrm>
                <a:off x="1516" y="2312"/>
                <a:ext cx="2878" cy="1281"/>
              </a:xfrm>
              <a:prstGeom prst="rect">
                <a:avLst/>
              </a:prstGeom>
              <a:noFill/>
              <a:ln w="9525">
                <a:solidFill>
                  <a:srgbClr val="80808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" name="Line 21"/>
              <p:cNvSpPr>
                <a:spLocks noChangeShapeType="1"/>
              </p:cNvSpPr>
              <p:nvPr/>
            </p:nvSpPr>
            <p:spPr bwMode="auto">
              <a:xfrm>
                <a:off x="1513" y="2309"/>
                <a:ext cx="1" cy="1287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" name="Line 22"/>
              <p:cNvSpPr>
                <a:spLocks noChangeShapeType="1"/>
              </p:cNvSpPr>
              <p:nvPr/>
            </p:nvSpPr>
            <p:spPr bwMode="auto">
              <a:xfrm>
                <a:off x="1494" y="3596"/>
                <a:ext cx="19" cy="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" name="Line 23"/>
              <p:cNvSpPr>
                <a:spLocks noChangeShapeType="1"/>
              </p:cNvSpPr>
              <p:nvPr/>
            </p:nvSpPr>
            <p:spPr bwMode="auto">
              <a:xfrm>
                <a:off x="1494" y="3338"/>
                <a:ext cx="19" cy="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" name="Line 24"/>
              <p:cNvSpPr>
                <a:spLocks noChangeShapeType="1"/>
              </p:cNvSpPr>
              <p:nvPr/>
            </p:nvSpPr>
            <p:spPr bwMode="auto">
              <a:xfrm>
                <a:off x="1494" y="3080"/>
                <a:ext cx="19" cy="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" name="Line 25"/>
              <p:cNvSpPr>
                <a:spLocks noChangeShapeType="1"/>
              </p:cNvSpPr>
              <p:nvPr/>
            </p:nvSpPr>
            <p:spPr bwMode="auto">
              <a:xfrm>
                <a:off x="1494" y="2824"/>
                <a:ext cx="19" cy="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" name="Line 26"/>
              <p:cNvSpPr>
                <a:spLocks noChangeShapeType="1"/>
              </p:cNvSpPr>
              <p:nvPr/>
            </p:nvSpPr>
            <p:spPr bwMode="auto">
              <a:xfrm>
                <a:off x="1494" y="2567"/>
                <a:ext cx="19" cy="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" name="Line 27"/>
              <p:cNvSpPr>
                <a:spLocks noChangeShapeType="1"/>
              </p:cNvSpPr>
              <p:nvPr/>
            </p:nvSpPr>
            <p:spPr bwMode="auto">
              <a:xfrm>
                <a:off x="1494" y="2309"/>
                <a:ext cx="19" cy="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" name="Line 28"/>
              <p:cNvSpPr>
                <a:spLocks noChangeShapeType="1"/>
              </p:cNvSpPr>
              <p:nvPr/>
            </p:nvSpPr>
            <p:spPr bwMode="auto">
              <a:xfrm>
                <a:off x="1513" y="3596"/>
                <a:ext cx="2884" cy="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" name="Line 29"/>
              <p:cNvSpPr>
                <a:spLocks noChangeShapeType="1"/>
              </p:cNvSpPr>
              <p:nvPr/>
            </p:nvSpPr>
            <p:spPr bwMode="auto">
              <a:xfrm flipV="1">
                <a:off x="1513" y="3596"/>
                <a:ext cx="1" cy="2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" name="Line 30"/>
              <p:cNvSpPr>
                <a:spLocks noChangeShapeType="1"/>
              </p:cNvSpPr>
              <p:nvPr/>
            </p:nvSpPr>
            <p:spPr bwMode="auto">
              <a:xfrm flipV="1">
                <a:off x="1833" y="3596"/>
                <a:ext cx="1" cy="2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" name="Line 31"/>
              <p:cNvSpPr>
                <a:spLocks noChangeShapeType="1"/>
              </p:cNvSpPr>
              <p:nvPr/>
            </p:nvSpPr>
            <p:spPr bwMode="auto">
              <a:xfrm flipV="1">
                <a:off x="2153" y="3596"/>
                <a:ext cx="1" cy="2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" name="Line 32"/>
              <p:cNvSpPr>
                <a:spLocks noChangeShapeType="1"/>
              </p:cNvSpPr>
              <p:nvPr/>
            </p:nvSpPr>
            <p:spPr bwMode="auto">
              <a:xfrm flipV="1">
                <a:off x="2474" y="3596"/>
                <a:ext cx="1" cy="2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2" name="Line 33"/>
              <p:cNvSpPr>
                <a:spLocks noChangeShapeType="1"/>
              </p:cNvSpPr>
              <p:nvPr/>
            </p:nvSpPr>
            <p:spPr bwMode="auto">
              <a:xfrm flipV="1">
                <a:off x="2794" y="3596"/>
                <a:ext cx="1" cy="2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3" name="Line 34"/>
              <p:cNvSpPr>
                <a:spLocks noChangeShapeType="1"/>
              </p:cNvSpPr>
              <p:nvPr/>
            </p:nvSpPr>
            <p:spPr bwMode="auto">
              <a:xfrm flipV="1">
                <a:off x="3115" y="3596"/>
                <a:ext cx="1" cy="2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4" name="Line 35"/>
              <p:cNvSpPr>
                <a:spLocks noChangeShapeType="1"/>
              </p:cNvSpPr>
              <p:nvPr/>
            </p:nvSpPr>
            <p:spPr bwMode="auto">
              <a:xfrm flipV="1">
                <a:off x="3435" y="3596"/>
                <a:ext cx="1" cy="2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5" name="Line 36"/>
              <p:cNvSpPr>
                <a:spLocks noChangeShapeType="1"/>
              </p:cNvSpPr>
              <p:nvPr/>
            </p:nvSpPr>
            <p:spPr bwMode="auto">
              <a:xfrm flipV="1">
                <a:off x="3756" y="3596"/>
                <a:ext cx="1" cy="2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6" name="Line 37"/>
              <p:cNvSpPr>
                <a:spLocks noChangeShapeType="1"/>
              </p:cNvSpPr>
              <p:nvPr/>
            </p:nvSpPr>
            <p:spPr bwMode="auto">
              <a:xfrm flipV="1">
                <a:off x="4076" y="3596"/>
                <a:ext cx="1" cy="2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7" name="Line 38"/>
              <p:cNvSpPr>
                <a:spLocks noChangeShapeType="1"/>
              </p:cNvSpPr>
              <p:nvPr/>
            </p:nvSpPr>
            <p:spPr bwMode="auto">
              <a:xfrm flipV="1">
                <a:off x="4397" y="3596"/>
                <a:ext cx="1" cy="2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8" name="Freeform 39"/>
              <p:cNvSpPr>
                <a:spLocks/>
              </p:cNvSpPr>
              <p:nvPr/>
            </p:nvSpPr>
            <p:spPr bwMode="auto">
              <a:xfrm>
                <a:off x="1513" y="3570"/>
                <a:ext cx="6" cy="19"/>
              </a:xfrm>
              <a:custGeom>
                <a:avLst/>
                <a:gdLst>
                  <a:gd name="T0" fmla="*/ 0 w 6"/>
                  <a:gd name="T1" fmla="*/ 20 h 20"/>
                  <a:gd name="T2" fmla="*/ 3 w 6"/>
                  <a:gd name="T3" fmla="*/ 0 h 20"/>
                  <a:gd name="T4" fmla="*/ 6 w 6"/>
                  <a:gd name="T5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20">
                    <a:moveTo>
                      <a:pt x="0" y="20"/>
                    </a:moveTo>
                    <a:lnTo>
                      <a:pt x="3" y="0"/>
                    </a:lnTo>
                    <a:lnTo>
                      <a:pt x="6" y="20"/>
                    </a:lnTo>
                  </a:path>
                </a:pathLst>
              </a:custGeom>
              <a:noFill/>
              <a:ln w="20638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" name="Line 40"/>
              <p:cNvSpPr>
                <a:spLocks noChangeShapeType="1"/>
              </p:cNvSpPr>
              <p:nvPr/>
            </p:nvSpPr>
            <p:spPr bwMode="auto">
              <a:xfrm>
                <a:off x="1519" y="3589"/>
                <a:ext cx="2" cy="3"/>
              </a:xfrm>
              <a:prstGeom prst="line">
                <a:avLst/>
              </a:prstGeom>
              <a:noFill/>
              <a:ln w="2698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0" name="Freeform 41"/>
              <p:cNvSpPr>
                <a:spLocks/>
              </p:cNvSpPr>
              <p:nvPr/>
            </p:nvSpPr>
            <p:spPr bwMode="auto">
              <a:xfrm>
                <a:off x="1521" y="3585"/>
                <a:ext cx="24" cy="7"/>
              </a:xfrm>
              <a:custGeom>
                <a:avLst/>
                <a:gdLst>
                  <a:gd name="T0" fmla="*/ 0 w 24"/>
                  <a:gd name="T1" fmla="*/ 8 h 8"/>
                  <a:gd name="T2" fmla="*/ 3 w 24"/>
                  <a:gd name="T3" fmla="*/ 0 h 8"/>
                  <a:gd name="T4" fmla="*/ 7 w 24"/>
                  <a:gd name="T5" fmla="*/ 7 h 8"/>
                  <a:gd name="T6" fmla="*/ 10 w 24"/>
                  <a:gd name="T7" fmla="*/ 8 h 8"/>
                  <a:gd name="T8" fmla="*/ 15 w 24"/>
                  <a:gd name="T9" fmla="*/ 0 h 8"/>
                  <a:gd name="T10" fmla="*/ 18 w 24"/>
                  <a:gd name="T11" fmla="*/ 8 h 8"/>
                  <a:gd name="T12" fmla="*/ 21 w 24"/>
                  <a:gd name="T13" fmla="*/ 7 h 8"/>
                  <a:gd name="T14" fmla="*/ 24 w 24"/>
                  <a:gd name="T15" fmla="*/ 5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" h="8">
                    <a:moveTo>
                      <a:pt x="0" y="8"/>
                    </a:moveTo>
                    <a:lnTo>
                      <a:pt x="3" y="0"/>
                    </a:lnTo>
                    <a:lnTo>
                      <a:pt x="7" y="7"/>
                    </a:lnTo>
                    <a:lnTo>
                      <a:pt x="10" y="8"/>
                    </a:lnTo>
                    <a:lnTo>
                      <a:pt x="15" y="0"/>
                    </a:lnTo>
                    <a:lnTo>
                      <a:pt x="18" y="8"/>
                    </a:lnTo>
                    <a:lnTo>
                      <a:pt x="21" y="7"/>
                    </a:lnTo>
                    <a:lnTo>
                      <a:pt x="24" y="5"/>
                    </a:lnTo>
                  </a:path>
                </a:pathLst>
              </a:custGeom>
              <a:noFill/>
              <a:ln w="23813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1" name="Line 42"/>
              <p:cNvSpPr>
                <a:spLocks noChangeShapeType="1"/>
              </p:cNvSpPr>
              <p:nvPr/>
            </p:nvSpPr>
            <p:spPr bwMode="auto">
              <a:xfrm>
                <a:off x="1545" y="3589"/>
                <a:ext cx="2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2" name="Line 43"/>
              <p:cNvSpPr>
                <a:spLocks noChangeShapeType="1"/>
              </p:cNvSpPr>
              <p:nvPr/>
            </p:nvSpPr>
            <p:spPr bwMode="auto">
              <a:xfrm flipV="1">
                <a:off x="1547" y="3587"/>
                <a:ext cx="4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3" name="Line 44"/>
              <p:cNvSpPr>
                <a:spLocks noChangeShapeType="1"/>
              </p:cNvSpPr>
              <p:nvPr/>
            </p:nvSpPr>
            <p:spPr bwMode="auto">
              <a:xfrm flipV="1">
                <a:off x="1551" y="3574"/>
                <a:ext cx="3" cy="13"/>
              </a:xfrm>
              <a:prstGeom prst="line">
                <a:avLst/>
              </a:prstGeom>
              <a:noFill/>
              <a:ln w="2063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4" name="Line 45"/>
              <p:cNvSpPr>
                <a:spLocks noChangeShapeType="1"/>
              </p:cNvSpPr>
              <p:nvPr/>
            </p:nvSpPr>
            <p:spPr bwMode="auto">
              <a:xfrm flipV="1">
                <a:off x="1554" y="3567"/>
                <a:ext cx="3" cy="7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5" name="Line 46"/>
              <p:cNvSpPr>
                <a:spLocks noChangeShapeType="1"/>
              </p:cNvSpPr>
              <p:nvPr/>
            </p:nvSpPr>
            <p:spPr bwMode="auto">
              <a:xfrm flipV="1">
                <a:off x="1557" y="3551"/>
                <a:ext cx="3" cy="16"/>
              </a:xfrm>
              <a:prstGeom prst="line">
                <a:avLst/>
              </a:prstGeom>
              <a:noFill/>
              <a:ln w="2063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6" name="Freeform 47"/>
              <p:cNvSpPr>
                <a:spLocks/>
              </p:cNvSpPr>
              <p:nvPr/>
            </p:nvSpPr>
            <p:spPr bwMode="auto">
              <a:xfrm>
                <a:off x="1560" y="2984"/>
                <a:ext cx="14" cy="567"/>
              </a:xfrm>
              <a:custGeom>
                <a:avLst/>
                <a:gdLst>
                  <a:gd name="T0" fmla="*/ 0 w 15"/>
                  <a:gd name="T1" fmla="*/ 591 h 591"/>
                  <a:gd name="T2" fmla="*/ 4 w 15"/>
                  <a:gd name="T3" fmla="*/ 523 h 591"/>
                  <a:gd name="T4" fmla="*/ 7 w 15"/>
                  <a:gd name="T5" fmla="*/ 305 h 591"/>
                  <a:gd name="T6" fmla="*/ 10 w 15"/>
                  <a:gd name="T7" fmla="*/ 99 h 591"/>
                  <a:gd name="T8" fmla="*/ 15 w 15"/>
                  <a:gd name="T9" fmla="*/ 0 h 5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591">
                    <a:moveTo>
                      <a:pt x="0" y="591"/>
                    </a:moveTo>
                    <a:lnTo>
                      <a:pt x="4" y="523"/>
                    </a:lnTo>
                    <a:lnTo>
                      <a:pt x="7" y="305"/>
                    </a:lnTo>
                    <a:lnTo>
                      <a:pt x="10" y="99"/>
                    </a:lnTo>
                    <a:lnTo>
                      <a:pt x="15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7" name="Line 48"/>
              <p:cNvSpPr>
                <a:spLocks noChangeShapeType="1"/>
              </p:cNvSpPr>
              <p:nvPr/>
            </p:nvSpPr>
            <p:spPr bwMode="auto">
              <a:xfrm>
                <a:off x="1574" y="2984"/>
                <a:ext cx="3" cy="5"/>
              </a:xfrm>
              <a:prstGeom prst="line">
                <a:avLst/>
              </a:prstGeom>
              <a:noFill/>
              <a:ln w="2698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8" name="Freeform 49"/>
              <p:cNvSpPr>
                <a:spLocks/>
              </p:cNvSpPr>
              <p:nvPr/>
            </p:nvSpPr>
            <p:spPr bwMode="auto">
              <a:xfrm>
                <a:off x="1577" y="2344"/>
                <a:ext cx="18" cy="645"/>
              </a:xfrm>
              <a:custGeom>
                <a:avLst/>
                <a:gdLst>
                  <a:gd name="T0" fmla="*/ 0 w 19"/>
                  <a:gd name="T1" fmla="*/ 672 h 672"/>
                  <a:gd name="T2" fmla="*/ 3 w 19"/>
                  <a:gd name="T3" fmla="*/ 644 h 672"/>
                  <a:gd name="T4" fmla="*/ 6 w 19"/>
                  <a:gd name="T5" fmla="*/ 527 h 672"/>
                  <a:gd name="T6" fmla="*/ 10 w 19"/>
                  <a:gd name="T7" fmla="*/ 251 h 672"/>
                  <a:gd name="T8" fmla="*/ 13 w 19"/>
                  <a:gd name="T9" fmla="*/ 36 h 672"/>
                  <a:gd name="T10" fmla="*/ 16 w 19"/>
                  <a:gd name="T11" fmla="*/ 0 h 672"/>
                  <a:gd name="T12" fmla="*/ 19 w 19"/>
                  <a:gd name="T13" fmla="*/ 4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672">
                    <a:moveTo>
                      <a:pt x="0" y="672"/>
                    </a:moveTo>
                    <a:lnTo>
                      <a:pt x="3" y="644"/>
                    </a:lnTo>
                    <a:lnTo>
                      <a:pt x="6" y="527"/>
                    </a:lnTo>
                    <a:lnTo>
                      <a:pt x="10" y="251"/>
                    </a:lnTo>
                    <a:lnTo>
                      <a:pt x="13" y="36"/>
                    </a:lnTo>
                    <a:lnTo>
                      <a:pt x="16" y="0"/>
                    </a:lnTo>
                    <a:lnTo>
                      <a:pt x="19" y="42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" name="Line 50"/>
              <p:cNvSpPr>
                <a:spLocks noChangeShapeType="1"/>
              </p:cNvSpPr>
              <p:nvPr/>
            </p:nvSpPr>
            <p:spPr bwMode="auto">
              <a:xfrm flipV="1">
                <a:off x="1595" y="2372"/>
                <a:ext cx="3" cy="12"/>
              </a:xfrm>
              <a:prstGeom prst="line">
                <a:avLst/>
              </a:prstGeom>
              <a:noFill/>
              <a:ln w="2063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" name="Line 51"/>
              <p:cNvSpPr>
                <a:spLocks noChangeShapeType="1"/>
              </p:cNvSpPr>
              <p:nvPr/>
            </p:nvSpPr>
            <p:spPr bwMode="auto">
              <a:xfrm flipV="1">
                <a:off x="1598" y="2333"/>
                <a:ext cx="4" cy="39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" name="Line 52"/>
              <p:cNvSpPr>
                <a:spLocks noChangeShapeType="1"/>
              </p:cNvSpPr>
              <p:nvPr/>
            </p:nvSpPr>
            <p:spPr bwMode="auto">
              <a:xfrm flipV="1">
                <a:off x="1602" y="2326"/>
                <a:ext cx="3" cy="7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2" name="Line 53"/>
              <p:cNvSpPr>
                <a:spLocks noChangeShapeType="1"/>
              </p:cNvSpPr>
              <p:nvPr/>
            </p:nvSpPr>
            <p:spPr bwMode="auto">
              <a:xfrm>
                <a:off x="1605" y="2326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3" name="Line 54"/>
              <p:cNvSpPr>
                <a:spLocks noChangeShapeType="1"/>
              </p:cNvSpPr>
              <p:nvPr/>
            </p:nvSpPr>
            <p:spPr bwMode="auto">
              <a:xfrm flipV="1">
                <a:off x="1608" y="2324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4" name="Line 55"/>
              <p:cNvSpPr>
                <a:spLocks noChangeShapeType="1"/>
              </p:cNvSpPr>
              <p:nvPr/>
            </p:nvSpPr>
            <p:spPr bwMode="auto">
              <a:xfrm>
                <a:off x="1611" y="2324"/>
                <a:ext cx="5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5" name="Line 56"/>
              <p:cNvSpPr>
                <a:spLocks noChangeShapeType="1"/>
              </p:cNvSpPr>
              <p:nvPr/>
            </p:nvSpPr>
            <p:spPr bwMode="auto">
              <a:xfrm>
                <a:off x="1616" y="2324"/>
                <a:ext cx="2" cy="5"/>
              </a:xfrm>
              <a:prstGeom prst="line">
                <a:avLst/>
              </a:prstGeom>
              <a:noFill/>
              <a:ln w="2698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6" name="Line 57"/>
              <p:cNvSpPr>
                <a:spLocks noChangeShapeType="1"/>
              </p:cNvSpPr>
              <p:nvPr/>
            </p:nvSpPr>
            <p:spPr bwMode="auto">
              <a:xfrm>
                <a:off x="1618" y="2329"/>
                <a:ext cx="4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7" name="Line 58"/>
              <p:cNvSpPr>
                <a:spLocks noChangeShapeType="1"/>
              </p:cNvSpPr>
              <p:nvPr/>
            </p:nvSpPr>
            <p:spPr bwMode="auto">
              <a:xfrm flipV="1">
                <a:off x="1622" y="2322"/>
                <a:ext cx="3" cy="7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8" name="Line 59"/>
              <p:cNvSpPr>
                <a:spLocks noChangeShapeType="1"/>
              </p:cNvSpPr>
              <p:nvPr/>
            </p:nvSpPr>
            <p:spPr bwMode="auto">
              <a:xfrm>
                <a:off x="1625" y="2322"/>
                <a:ext cx="3" cy="6"/>
              </a:xfrm>
              <a:prstGeom prst="line">
                <a:avLst/>
              </a:prstGeom>
              <a:noFill/>
              <a:ln w="2698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9" name="Line 60"/>
              <p:cNvSpPr>
                <a:spLocks noChangeShapeType="1"/>
              </p:cNvSpPr>
              <p:nvPr/>
            </p:nvSpPr>
            <p:spPr bwMode="auto">
              <a:xfrm>
                <a:off x="1628" y="2328"/>
                <a:ext cx="3" cy="9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" name="Line 61"/>
              <p:cNvSpPr>
                <a:spLocks noChangeShapeType="1"/>
              </p:cNvSpPr>
              <p:nvPr/>
            </p:nvSpPr>
            <p:spPr bwMode="auto">
              <a:xfrm>
                <a:off x="1631" y="2337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" name="Freeform 62"/>
              <p:cNvSpPr>
                <a:spLocks/>
              </p:cNvSpPr>
              <p:nvPr/>
            </p:nvSpPr>
            <p:spPr bwMode="auto">
              <a:xfrm>
                <a:off x="1634" y="2329"/>
                <a:ext cx="6" cy="8"/>
              </a:xfrm>
              <a:custGeom>
                <a:avLst/>
                <a:gdLst>
                  <a:gd name="T0" fmla="*/ 0 w 7"/>
                  <a:gd name="T1" fmla="*/ 9 h 9"/>
                  <a:gd name="T2" fmla="*/ 4 w 7"/>
                  <a:gd name="T3" fmla="*/ 4 h 9"/>
                  <a:gd name="T4" fmla="*/ 7 w 7"/>
                  <a:gd name="T5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9">
                    <a:moveTo>
                      <a:pt x="0" y="9"/>
                    </a:moveTo>
                    <a:lnTo>
                      <a:pt x="4" y="4"/>
                    </a:lnTo>
                    <a:lnTo>
                      <a:pt x="7" y="0"/>
                    </a:lnTo>
                  </a:path>
                </a:pathLst>
              </a:custGeom>
              <a:noFill/>
              <a:ln w="26988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2" name="Line 63"/>
              <p:cNvSpPr>
                <a:spLocks noChangeShapeType="1"/>
              </p:cNvSpPr>
              <p:nvPr/>
            </p:nvSpPr>
            <p:spPr bwMode="auto">
              <a:xfrm flipV="1">
                <a:off x="1640" y="2322"/>
                <a:ext cx="3" cy="7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3" name="Line 64"/>
              <p:cNvSpPr>
                <a:spLocks noChangeShapeType="1"/>
              </p:cNvSpPr>
              <p:nvPr/>
            </p:nvSpPr>
            <p:spPr bwMode="auto">
              <a:xfrm>
                <a:off x="1643" y="2322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4" name="Line 65"/>
              <p:cNvSpPr>
                <a:spLocks noChangeShapeType="1"/>
              </p:cNvSpPr>
              <p:nvPr/>
            </p:nvSpPr>
            <p:spPr bwMode="auto">
              <a:xfrm>
                <a:off x="1646" y="2322"/>
                <a:ext cx="3" cy="7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5" name="Line 66"/>
              <p:cNvSpPr>
                <a:spLocks noChangeShapeType="1"/>
              </p:cNvSpPr>
              <p:nvPr/>
            </p:nvSpPr>
            <p:spPr bwMode="auto">
              <a:xfrm>
                <a:off x="1649" y="2329"/>
                <a:ext cx="5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6" name="Line 67"/>
              <p:cNvSpPr>
                <a:spLocks noChangeShapeType="1"/>
              </p:cNvSpPr>
              <p:nvPr/>
            </p:nvSpPr>
            <p:spPr bwMode="auto">
              <a:xfrm flipV="1">
                <a:off x="1654" y="2322"/>
                <a:ext cx="3" cy="7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7" name="Line 68"/>
              <p:cNvSpPr>
                <a:spLocks noChangeShapeType="1"/>
              </p:cNvSpPr>
              <p:nvPr/>
            </p:nvSpPr>
            <p:spPr bwMode="auto">
              <a:xfrm flipV="1">
                <a:off x="1657" y="2319"/>
                <a:ext cx="4" cy="3"/>
              </a:xfrm>
              <a:prstGeom prst="line">
                <a:avLst/>
              </a:prstGeom>
              <a:noFill/>
              <a:ln w="2698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8" name="Line 69"/>
              <p:cNvSpPr>
                <a:spLocks noChangeShapeType="1"/>
              </p:cNvSpPr>
              <p:nvPr/>
            </p:nvSpPr>
            <p:spPr bwMode="auto">
              <a:xfrm flipV="1">
                <a:off x="1661" y="2317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9" name="Line 70"/>
              <p:cNvSpPr>
                <a:spLocks noChangeShapeType="1"/>
              </p:cNvSpPr>
              <p:nvPr/>
            </p:nvSpPr>
            <p:spPr bwMode="auto">
              <a:xfrm>
                <a:off x="1664" y="2317"/>
                <a:ext cx="2" cy="3"/>
              </a:xfrm>
              <a:prstGeom prst="line">
                <a:avLst/>
              </a:prstGeom>
              <a:noFill/>
              <a:ln w="2698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" name="Line 71"/>
              <p:cNvSpPr>
                <a:spLocks noChangeShapeType="1"/>
              </p:cNvSpPr>
              <p:nvPr/>
            </p:nvSpPr>
            <p:spPr bwMode="auto">
              <a:xfrm>
                <a:off x="1666" y="2320"/>
                <a:ext cx="3" cy="9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" name="Freeform 72"/>
              <p:cNvSpPr>
                <a:spLocks/>
              </p:cNvSpPr>
              <p:nvPr/>
            </p:nvSpPr>
            <p:spPr bwMode="auto">
              <a:xfrm>
                <a:off x="1669" y="2322"/>
                <a:ext cx="19" cy="11"/>
              </a:xfrm>
              <a:custGeom>
                <a:avLst/>
                <a:gdLst>
                  <a:gd name="T0" fmla="*/ 0 w 20"/>
                  <a:gd name="T1" fmla="*/ 7 h 11"/>
                  <a:gd name="T2" fmla="*/ 4 w 20"/>
                  <a:gd name="T3" fmla="*/ 11 h 11"/>
                  <a:gd name="T4" fmla="*/ 7 w 20"/>
                  <a:gd name="T5" fmla="*/ 6 h 11"/>
                  <a:gd name="T6" fmla="*/ 10 w 20"/>
                  <a:gd name="T7" fmla="*/ 0 h 11"/>
                  <a:gd name="T8" fmla="*/ 13 w 20"/>
                  <a:gd name="T9" fmla="*/ 4 h 11"/>
                  <a:gd name="T10" fmla="*/ 16 w 20"/>
                  <a:gd name="T11" fmla="*/ 7 h 11"/>
                  <a:gd name="T12" fmla="*/ 20 w 20"/>
                  <a:gd name="T13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" h="11">
                    <a:moveTo>
                      <a:pt x="0" y="7"/>
                    </a:moveTo>
                    <a:lnTo>
                      <a:pt x="4" y="11"/>
                    </a:lnTo>
                    <a:lnTo>
                      <a:pt x="7" y="6"/>
                    </a:lnTo>
                    <a:lnTo>
                      <a:pt x="10" y="0"/>
                    </a:lnTo>
                    <a:lnTo>
                      <a:pt x="13" y="4"/>
                    </a:lnTo>
                    <a:lnTo>
                      <a:pt x="16" y="7"/>
                    </a:lnTo>
                    <a:lnTo>
                      <a:pt x="20" y="11"/>
                    </a:lnTo>
                  </a:path>
                </a:pathLst>
              </a:custGeom>
              <a:noFill/>
              <a:ln w="26988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2" name="Line 73"/>
              <p:cNvSpPr>
                <a:spLocks noChangeShapeType="1"/>
              </p:cNvSpPr>
              <p:nvPr/>
            </p:nvSpPr>
            <p:spPr bwMode="auto">
              <a:xfrm>
                <a:off x="1688" y="2333"/>
                <a:ext cx="3" cy="6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3" name="Freeform 74"/>
              <p:cNvSpPr>
                <a:spLocks/>
              </p:cNvSpPr>
              <p:nvPr/>
            </p:nvSpPr>
            <p:spPr bwMode="auto">
              <a:xfrm>
                <a:off x="1691" y="2339"/>
                <a:ext cx="8" cy="4"/>
              </a:xfrm>
              <a:custGeom>
                <a:avLst/>
                <a:gdLst>
                  <a:gd name="T0" fmla="*/ 0 w 8"/>
                  <a:gd name="T1" fmla="*/ 0 h 4"/>
                  <a:gd name="T2" fmla="*/ 5 w 8"/>
                  <a:gd name="T3" fmla="*/ 4 h 4"/>
                  <a:gd name="T4" fmla="*/ 8 w 8"/>
                  <a:gd name="T5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" h="4">
                    <a:moveTo>
                      <a:pt x="0" y="0"/>
                    </a:moveTo>
                    <a:lnTo>
                      <a:pt x="5" y="4"/>
                    </a:lnTo>
                    <a:lnTo>
                      <a:pt x="8" y="0"/>
                    </a:lnTo>
                  </a:path>
                </a:pathLst>
              </a:custGeom>
              <a:noFill/>
              <a:ln w="26988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4" name="Line 75"/>
              <p:cNvSpPr>
                <a:spLocks noChangeShapeType="1"/>
              </p:cNvSpPr>
              <p:nvPr/>
            </p:nvSpPr>
            <p:spPr bwMode="auto">
              <a:xfrm flipV="1">
                <a:off x="1699" y="2337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5" name="Line 76"/>
              <p:cNvSpPr>
                <a:spLocks noChangeShapeType="1"/>
              </p:cNvSpPr>
              <p:nvPr/>
            </p:nvSpPr>
            <p:spPr bwMode="auto">
              <a:xfrm>
                <a:off x="1702" y="2337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6" name="Line 77"/>
              <p:cNvSpPr>
                <a:spLocks noChangeShapeType="1"/>
              </p:cNvSpPr>
              <p:nvPr/>
            </p:nvSpPr>
            <p:spPr bwMode="auto">
              <a:xfrm flipV="1">
                <a:off x="1705" y="2335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7" name="Line 78"/>
              <p:cNvSpPr>
                <a:spLocks noChangeShapeType="1"/>
              </p:cNvSpPr>
              <p:nvPr/>
            </p:nvSpPr>
            <p:spPr bwMode="auto">
              <a:xfrm flipV="1">
                <a:off x="1708" y="2331"/>
                <a:ext cx="4" cy="4"/>
              </a:xfrm>
              <a:prstGeom prst="line">
                <a:avLst/>
              </a:prstGeom>
              <a:noFill/>
              <a:ln w="2698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8" name="Line 79"/>
              <p:cNvSpPr>
                <a:spLocks noChangeShapeType="1"/>
              </p:cNvSpPr>
              <p:nvPr/>
            </p:nvSpPr>
            <p:spPr bwMode="auto">
              <a:xfrm>
                <a:off x="1712" y="2331"/>
                <a:ext cx="2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9" name="Freeform 80"/>
              <p:cNvSpPr>
                <a:spLocks/>
              </p:cNvSpPr>
              <p:nvPr/>
            </p:nvSpPr>
            <p:spPr bwMode="auto">
              <a:xfrm>
                <a:off x="1714" y="2331"/>
                <a:ext cx="6" cy="10"/>
              </a:xfrm>
              <a:custGeom>
                <a:avLst/>
                <a:gdLst>
                  <a:gd name="T0" fmla="*/ 0 w 6"/>
                  <a:gd name="T1" fmla="*/ 0 h 11"/>
                  <a:gd name="T2" fmla="*/ 3 w 6"/>
                  <a:gd name="T3" fmla="*/ 5 h 11"/>
                  <a:gd name="T4" fmla="*/ 6 w 6"/>
                  <a:gd name="T5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11">
                    <a:moveTo>
                      <a:pt x="0" y="0"/>
                    </a:moveTo>
                    <a:lnTo>
                      <a:pt x="3" y="5"/>
                    </a:lnTo>
                    <a:lnTo>
                      <a:pt x="6" y="11"/>
                    </a:lnTo>
                  </a:path>
                </a:pathLst>
              </a:custGeom>
              <a:noFill/>
              <a:ln w="26988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0" name="Line 81"/>
              <p:cNvSpPr>
                <a:spLocks noChangeShapeType="1"/>
              </p:cNvSpPr>
              <p:nvPr/>
            </p:nvSpPr>
            <p:spPr bwMode="auto">
              <a:xfrm>
                <a:off x="1720" y="2341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1" name="Freeform 82"/>
              <p:cNvSpPr>
                <a:spLocks/>
              </p:cNvSpPr>
              <p:nvPr/>
            </p:nvSpPr>
            <p:spPr bwMode="auto">
              <a:xfrm>
                <a:off x="1723" y="2337"/>
                <a:ext cx="7" cy="4"/>
              </a:xfrm>
              <a:custGeom>
                <a:avLst/>
                <a:gdLst>
                  <a:gd name="T0" fmla="*/ 0 w 7"/>
                  <a:gd name="T1" fmla="*/ 4 h 4"/>
                  <a:gd name="T2" fmla="*/ 4 w 7"/>
                  <a:gd name="T3" fmla="*/ 2 h 4"/>
                  <a:gd name="T4" fmla="*/ 7 w 7"/>
                  <a:gd name="T5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4">
                    <a:moveTo>
                      <a:pt x="0" y="4"/>
                    </a:moveTo>
                    <a:lnTo>
                      <a:pt x="4" y="2"/>
                    </a:lnTo>
                    <a:lnTo>
                      <a:pt x="7" y="0"/>
                    </a:lnTo>
                  </a:path>
                </a:pathLst>
              </a:custGeom>
              <a:noFill/>
              <a:ln w="23813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2" name="Freeform 83"/>
              <p:cNvSpPr>
                <a:spLocks/>
              </p:cNvSpPr>
              <p:nvPr/>
            </p:nvSpPr>
            <p:spPr bwMode="auto">
              <a:xfrm>
                <a:off x="1730" y="2331"/>
                <a:ext cx="7" cy="6"/>
              </a:xfrm>
              <a:custGeom>
                <a:avLst/>
                <a:gdLst>
                  <a:gd name="T0" fmla="*/ 0 w 8"/>
                  <a:gd name="T1" fmla="*/ 7 h 7"/>
                  <a:gd name="T2" fmla="*/ 5 w 8"/>
                  <a:gd name="T3" fmla="*/ 4 h 7"/>
                  <a:gd name="T4" fmla="*/ 8 w 8"/>
                  <a:gd name="T5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" h="7">
                    <a:moveTo>
                      <a:pt x="0" y="7"/>
                    </a:moveTo>
                    <a:lnTo>
                      <a:pt x="5" y="4"/>
                    </a:lnTo>
                    <a:lnTo>
                      <a:pt x="8" y="0"/>
                    </a:lnTo>
                  </a:path>
                </a:pathLst>
              </a:custGeom>
              <a:noFill/>
              <a:ln w="26988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3" name="Line 84"/>
              <p:cNvSpPr>
                <a:spLocks noChangeShapeType="1"/>
              </p:cNvSpPr>
              <p:nvPr/>
            </p:nvSpPr>
            <p:spPr bwMode="auto">
              <a:xfrm>
                <a:off x="1737" y="2331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4" name="Line 85"/>
              <p:cNvSpPr>
                <a:spLocks noChangeShapeType="1"/>
              </p:cNvSpPr>
              <p:nvPr/>
            </p:nvSpPr>
            <p:spPr bwMode="auto">
              <a:xfrm>
                <a:off x="1740" y="2333"/>
                <a:ext cx="3" cy="4"/>
              </a:xfrm>
              <a:prstGeom prst="line">
                <a:avLst/>
              </a:prstGeom>
              <a:noFill/>
              <a:ln w="2698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5" name="Line 86"/>
              <p:cNvSpPr>
                <a:spLocks noChangeShapeType="1"/>
              </p:cNvSpPr>
              <p:nvPr/>
            </p:nvSpPr>
            <p:spPr bwMode="auto">
              <a:xfrm>
                <a:off x="1743" y="2337"/>
                <a:ext cx="4" cy="7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6" name="Line 87"/>
              <p:cNvSpPr>
                <a:spLocks noChangeShapeType="1"/>
              </p:cNvSpPr>
              <p:nvPr/>
            </p:nvSpPr>
            <p:spPr bwMode="auto">
              <a:xfrm>
                <a:off x="1747" y="2344"/>
                <a:ext cx="3" cy="6"/>
              </a:xfrm>
              <a:prstGeom prst="line">
                <a:avLst/>
              </a:prstGeom>
              <a:noFill/>
              <a:ln w="2698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7" name="Line 88"/>
              <p:cNvSpPr>
                <a:spLocks noChangeShapeType="1"/>
              </p:cNvSpPr>
              <p:nvPr/>
            </p:nvSpPr>
            <p:spPr bwMode="auto">
              <a:xfrm>
                <a:off x="1750" y="2350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8" name="Line 89"/>
              <p:cNvSpPr>
                <a:spLocks noChangeShapeType="1"/>
              </p:cNvSpPr>
              <p:nvPr/>
            </p:nvSpPr>
            <p:spPr bwMode="auto">
              <a:xfrm flipV="1">
                <a:off x="1753" y="2343"/>
                <a:ext cx="3" cy="7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9" name="Line 90"/>
              <p:cNvSpPr>
                <a:spLocks noChangeShapeType="1"/>
              </p:cNvSpPr>
              <p:nvPr/>
            </p:nvSpPr>
            <p:spPr bwMode="auto">
              <a:xfrm flipV="1">
                <a:off x="1756" y="2331"/>
                <a:ext cx="3" cy="12"/>
              </a:xfrm>
              <a:prstGeom prst="line">
                <a:avLst/>
              </a:prstGeom>
              <a:noFill/>
              <a:ln w="2063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0" name="Line 91"/>
              <p:cNvSpPr>
                <a:spLocks noChangeShapeType="1"/>
              </p:cNvSpPr>
              <p:nvPr/>
            </p:nvSpPr>
            <p:spPr bwMode="auto">
              <a:xfrm flipV="1">
                <a:off x="1759" y="2328"/>
                <a:ext cx="3" cy="3"/>
              </a:xfrm>
              <a:prstGeom prst="line">
                <a:avLst/>
              </a:prstGeom>
              <a:noFill/>
              <a:ln w="2698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1" name="Freeform 92"/>
              <p:cNvSpPr>
                <a:spLocks/>
              </p:cNvSpPr>
              <p:nvPr/>
            </p:nvSpPr>
            <p:spPr bwMode="auto">
              <a:xfrm>
                <a:off x="1762" y="2328"/>
                <a:ext cx="9" cy="27"/>
              </a:xfrm>
              <a:custGeom>
                <a:avLst/>
                <a:gdLst>
                  <a:gd name="T0" fmla="*/ 0 w 9"/>
                  <a:gd name="T1" fmla="*/ 0 h 28"/>
                  <a:gd name="T2" fmla="*/ 3 w 9"/>
                  <a:gd name="T3" fmla="*/ 7 h 28"/>
                  <a:gd name="T4" fmla="*/ 6 w 9"/>
                  <a:gd name="T5" fmla="*/ 17 h 28"/>
                  <a:gd name="T6" fmla="*/ 9 w 9"/>
                  <a:gd name="T7" fmla="*/ 28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" h="28">
                    <a:moveTo>
                      <a:pt x="0" y="0"/>
                    </a:moveTo>
                    <a:lnTo>
                      <a:pt x="3" y="7"/>
                    </a:lnTo>
                    <a:lnTo>
                      <a:pt x="6" y="17"/>
                    </a:lnTo>
                    <a:lnTo>
                      <a:pt x="9" y="28"/>
                    </a:lnTo>
                  </a:path>
                </a:pathLst>
              </a:custGeom>
              <a:noFill/>
              <a:ln w="23813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2" name="Line 93"/>
              <p:cNvSpPr>
                <a:spLocks noChangeShapeType="1"/>
              </p:cNvSpPr>
              <p:nvPr/>
            </p:nvSpPr>
            <p:spPr bwMode="auto">
              <a:xfrm>
                <a:off x="1771" y="2355"/>
                <a:ext cx="5" cy="19"/>
              </a:xfrm>
              <a:prstGeom prst="line">
                <a:avLst/>
              </a:prstGeom>
              <a:noFill/>
              <a:ln w="2063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3" name="Freeform 94"/>
              <p:cNvSpPr>
                <a:spLocks/>
              </p:cNvSpPr>
              <p:nvPr/>
            </p:nvSpPr>
            <p:spPr bwMode="auto">
              <a:xfrm>
                <a:off x="1776" y="2374"/>
                <a:ext cx="18" cy="349"/>
              </a:xfrm>
              <a:custGeom>
                <a:avLst/>
                <a:gdLst>
                  <a:gd name="T0" fmla="*/ 0 w 19"/>
                  <a:gd name="T1" fmla="*/ 0 h 364"/>
                  <a:gd name="T2" fmla="*/ 3 w 19"/>
                  <a:gd name="T3" fmla="*/ 45 h 364"/>
                  <a:gd name="T4" fmla="*/ 7 w 19"/>
                  <a:gd name="T5" fmla="*/ 113 h 364"/>
                  <a:gd name="T6" fmla="*/ 10 w 19"/>
                  <a:gd name="T7" fmla="*/ 188 h 364"/>
                  <a:gd name="T8" fmla="*/ 13 w 19"/>
                  <a:gd name="T9" fmla="*/ 265 h 364"/>
                  <a:gd name="T10" fmla="*/ 16 w 19"/>
                  <a:gd name="T11" fmla="*/ 326 h 364"/>
                  <a:gd name="T12" fmla="*/ 19 w 19"/>
                  <a:gd name="T13" fmla="*/ 364 h 3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364">
                    <a:moveTo>
                      <a:pt x="0" y="0"/>
                    </a:moveTo>
                    <a:lnTo>
                      <a:pt x="3" y="45"/>
                    </a:lnTo>
                    <a:lnTo>
                      <a:pt x="7" y="113"/>
                    </a:lnTo>
                    <a:lnTo>
                      <a:pt x="10" y="188"/>
                    </a:lnTo>
                    <a:lnTo>
                      <a:pt x="13" y="265"/>
                    </a:lnTo>
                    <a:lnTo>
                      <a:pt x="16" y="326"/>
                    </a:lnTo>
                    <a:lnTo>
                      <a:pt x="19" y="364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4" name="Line 95"/>
              <p:cNvSpPr>
                <a:spLocks noChangeShapeType="1"/>
              </p:cNvSpPr>
              <p:nvPr/>
            </p:nvSpPr>
            <p:spPr bwMode="auto">
              <a:xfrm>
                <a:off x="1794" y="2723"/>
                <a:ext cx="4" cy="24"/>
              </a:xfrm>
              <a:prstGeom prst="line">
                <a:avLst/>
              </a:prstGeom>
              <a:noFill/>
              <a:ln w="2063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5" name="Freeform 96"/>
              <p:cNvSpPr>
                <a:spLocks/>
              </p:cNvSpPr>
              <p:nvPr/>
            </p:nvSpPr>
            <p:spPr bwMode="auto">
              <a:xfrm>
                <a:off x="1798" y="2747"/>
                <a:ext cx="38" cy="754"/>
              </a:xfrm>
              <a:custGeom>
                <a:avLst/>
                <a:gdLst>
                  <a:gd name="T0" fmla="*/ 0 w 40"/>
                  <a:gd name="T1" fmla="*/ 0 h 786"/>
                  <a:gd name="T2" fmla="*/ 3 w 40"/>
                  <a:gd name="T3" fmla="*/ 54 h 786"/>
                  <a:gd name="T4" fmla="*/ 6 w 40"/>
                  <a:gd name="T5" fmla="*/ 159 h 786"/>
                  <a:gd name="T6" fmla="*/ 9 w 40"/>
                  <a:gd name="T7" fmla="*/ 294 h 786"/>
                  <a:gd name="T8" fmla="*/ 12 w 40"/>
                  <a:gd name="T9" fmla="*/ 416 h 786"/>
                  <a:gd name="T10" fmla="*/ 17 w 40"/>
                  <a:gd name="T11" fmla="*/ 509 h 786"/>
                  <a:gd name="T12" fmla="*/ 20 w 40"/>
                  <a:gd name="T13" fmla="*/ 568 h 786"/>
                  <a:gd name="T14" fmla="*/ 24 w 40"/>
                  <a:gd name="T15" fmla="*/ 607 h 786"/>
                  <a:gd name="T16" fmla="*/ 27 w 40"/>
                  <a:gd name="T17" fmla="*/ 636 h 786"/>
                  <a:gd name="T18" fmla="*/ 30 w 40"/>
                  <a:gd name="T19" fmla="*/ 668 h 786"/>
                  <a:gd name="T20" fmla="*/ 33 w 40"/>
                  <a:gd name="T21" fmla="*/ 709 h 786"/>
                  <a:gd name="T22" fmla="*/ 37 w 40"/>
                  <a:gd name="T23" fmla="*/ 752 h 786"/>
                  <a:gd name="T24" fmla="*/ 40 w 40"/>
                  <a:gd name="T25" fmla="*/ 786 h 7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0" h="786">
                    <a:moveTo>
                      <a:pt x="0" y="0"/>
                    </a:moveTo>
                    <a:lnTo>
                      <a:pt x="3" y="54"/>
                    </a:lnTo>
                    <a:lnTo>
                      <a:pt x="6" y="159"/>
                    </a:lnTo>
                    <a:lnTo>
                      <a:pt x="9" y="294"/>
                    </a:lnTo>
                    <a:lnTo>
                      <a:pt x="12" y="416"/>
                    </a:lnTo>
                    <a:lnTo>
                      <a:pt x="17" y="509"/>
                    </a:lnTo>
                    <a:lnTo>
                      <a:pt x="20" y="568"/>
                    </a:lnTo>
                    <a:lnTo>
                      <a:pt x="24" y="607"/>
                    </a:lnTo>
                    <a:lnTo>
                      <a:pt x="27" y="636"/>
                    </a:lnTo>
                    <a:lnTo>
                      <a:pt x="30" y="668"/>
                    </a:lnTo>
                    <a:lnTo>
                      <a:pt x="33" y="709"/>
                    </a:lnTo>
                    <a:lnTo>
                      <a:pt x="37" y="752"/>
                    </a:lnTo>
                    <a:lnTo>
                      <a:pt x="40" y="786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6" name="Freeform 97"/>
              <p:cNvSpPr>
                <a:spLocks/>
              </p:cNvSpPr>
              <p:nvPr/>
            </p:nvSpPr>
            <p:spPr bwMode="auto">
              <a:xfrm>
                <a:off x="1836" y="3501"/>
                <a:ext cx="6" cy="34"/>
              </a:xfrm>
              <a:custGeom>
                <a:avLst/>
                <a:gdLst>
                  <a:gd name="T0" fmla="*/ 0 w 6"/>
                  <a:gd name="T1" fmla="*/ 0 h 35"/>
                  <a:gd name="T2" fmla="*/ 3 w 6"/>
                  <a:gd name="T3" fmla="*/ 22 h 35"/>
                  <a:gd name="T4" fmla="*/ 6 w 6"/>
                  <a:gd name="T5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35">
                    <a:moveTo>
                      <a:pt x="0" y="0"/>
                    </a:moveTo>
                    <a:lnTo>
                      <a:pt x="3" y="22"/>
                    </a:lnTo>
                    <a:lnTo>
                      <a:pt x="6" y="35"/>
                    </a:lnTo>
                  </a:path>
                </a:pathLst>
              </a:custGeom>
              <a:noFill/>
              <a:ln w="20638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7" name="Line 98"/>
              <p:cNvSpPr>
                <a:spLocks noChangeShapeType="1"/>
              </p:cNvSpPr>
              <p:nvPr/>
            </p:nvSpPr>
            <p:spPr bwMode="auto">
              <a:xfrm>
                <a:off x="1842" y="3535"/>
                <a:ext cx="3" cy="7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8" name="Line 99"/>
              <p:cNvSpPr>
                <a:spLocks noChangeShapeType="1"/>
              </p:cNvSpPr>
              <p:nvPr/>
            </p:nvSpPr>
            <p:spPr bwMode="auto">
              <a:xfrm>
                <a:off x="1845" y="3542"/>
                <a:ext cx="4" cy="6"/>
              </a:xfrm>
              <a:prstGeom prst="line">
                <a:avLst/>
              </a:prstGeom>
              <a:noFill/>
              <a:ln w="2698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9" name="Freeform 100"/>
              <p:cNvSpPr>
                <a:spLocks/>
              </p:cNvSpPr>
              <p:nvPr/>
            </p:nvSpPr>
            <p:spPr bwMode="auto">
              <a:xfrm>
                <a:off x="1849" y="3548"/>
                <a:ext cx="10" cy="24"/>
              </a:xfrm>
              <a:custGeom>
                <a:avLst/>
                <a:gdLst>
                  <a:gd name="T0" fmla="*/ 0 w 11"/>
                  <a:gd name="T1" fmla="*/ 0 h 25"/>
                  <a:gd name="T2" fmla="*/ 3 w 11"/>
                  <a:gd name="T3" fmla="*/ 7 h 25"/>
                  <a:gd name="T4" fmla="*/ 8 w 11"/>
                  <a:gd name="T5" fmla="*/ 16 h 25"/>
                  <a:gd name="T6" fmla="*/ 11 w 11"/>
                  <a:gd name="T7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" h="25">
                    <a:moveTo>
                      <a:pt x="0" y="0"/>
                    </a:moveTo>
                    <a:lnTo>
                      <a:pt x="3" y="7"/>
                    </a:lnTo>
                    <a:lnTo>
                      <a:pt x="8" y="16"/>
                    </a:lnTo>
                    <a:lnTo>
                      <a:pt x="11" y="25"/>
                    </a:lnTo>
                  </a:path>
                </a:pathLst>
              </a:custGeom>
              <a:noFill/>
              <a:ln w="23813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0" name="Freeform 101"/>
              <p:cNvSpPr>
                <a:spLocks/>
              </p:cNvSpPr>
              <p:nvPr/>
            </p:nvSpPr>
            <p:spPr bwMode="auto">
              <a:xfrm>
                <a:off x="1859" y="3572"/>
                <a:ext cx="6" cy="9"/>
              </a:xfrm>
              <a:custGeom>
                <a:avLst/>
                <a:gdLst>
                  <a:gd name="T0" fmla="*/ 0 w 6"/>
                  <a:gd name="T1" fmla="*/ 0 h 9"/>
                  <a:gd name="T2" fmla="*/ 3 w 6"/>
                  <a:gd name="T3" fmla="*/ 5 h 9"/>
                  <a:gd name="T4" fmla="*/ 6 w 6"/>
                  <a:gd name="T5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9">
                    <a:moveTo>
                      <a:pt x="0" y="0"/>
                    </a:moveTo>
                    <a:lnTo>
                      <a:pt x="3" y="5"/>
                    </a:lnTo>
                    <a:lnTo>
                      <a:pt x="6" y="9"/>
                    </a:lnTo>
                  </a:path>
                </a:pathLst>
              </a:custGeom>
              <a:noFill/>
              <a:ln w="26988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1" name="Freeform 102"/>
              <p:cNvSpPr>
                <a:spLocks/>
              </p:cNvSpPr>
              <p:nvPr/>
            </p:nvSpPr>
            <p:spPr bwMode="auto">
              <a:xfrm>
                <a:off x="1865" y="3581"/>
                <a:ext cx="7" cy="4"/>
              </a:xfrm>
              <a:custGeom>
                <a:avLst/>
                <a:gdLst>
                  <a:gd name="T0" fmla="*/ 0 w 7"/>
                  <a:gd name="T1" fmla="*/ 0 h 4"/>
                  <a:gd name="T2" fmla="*/ 3 w 7"/>
                  <a:gd name="T3" fmla="*/ 2 h 4"/>
                  <a:gd name="T4" fmla="*/ 7 w 7"/>
                  <a:gd name="T5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4">
                    <a:moveTo>
                      <a:pt x="0" y="0"/>
                    </a:moveTo>
                    <a:lnTo>
                      <a:pt x="3" y="2"/>
                    </a:lnTo>
                    <a:lnTo>
                      <a:pt x="7" y="4"/>
                    </a:lnTo>
                  </a:path>
                </a:pathLst>
              </a:custGeom>
              <a:noFill/>
              <a:ln w="23813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2" name="Line 103"/>
              <p:cNvSpPr>
                <a:spLocks noChangeShapeType="1"/>
              </p:cNvSpPr>
              <p:nvPr/>
            </p:nvSpPr>
            <p:spPr bwMode="auto">
              <a:xfrm>
                <a:off x="1872" y="3585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3" name="Line 104"/>
              <p:cNvSpPr>
                <a:spLocks noChangeShapeType="1"/>
              </p:cNvSpPr>
              <p:nvPr/>
            </p:nvSpPr>
            <p:spPr bwMode="auto">
              <a:xfrm>
                <a:off x="1875" y="3585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4" name="Freeform 105"/>
              <p:cNvSpPr>
                <a:spLocks/>
              </p:cNvSpPr>
              <p:nvPr/>
            </p:nvSpPr>
            <p:spPr bwMode="auto">
              <a:xfrm>
                <a:off x="1878" y="3586"/>
                <a:ext cx="5" cy="1"/>
              </a:xfrm>
              <a:custGeom>
                <a:avLst/>
                <a:gdLst>
                  <a:gd name="T0" fmla="*/ 0 w 6"/>
                  <a:gd name="T1" fmla="*/ 3 w 6"/>
                  <a:gd name="T2" fmla="*/ 6 w 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5" name="Freeform 106"/>
              <p:cNvSpPr>
                <a:spLocks/>
              </p:cNvSpPr>
              <p:nvPr/>
            </p:nvSpPr>
            <p:spPr bwMode="auto">
              <a:xfrm>
                <a:off x="1883" y="3583"/>
                <a:ext cx="7" cy="3"/>
              </a:xfrm>
              <a:custGeom>
                <a:avLst/>
                <a:gdLst>
                  <a:gd name="T0" fmla="*/ 0 w 7"/>
                  <a:gd name="T1" fmla="*/ 3 h 3"/>
                  <a:gd name="T2" fmla="*/ 4 w 7"/>
                  <a:gd name="T3" fmla="*/ 2 h 3"/>
                  <a:gd name="T4" fmla="*/ 7 w 7"/>
                  <a:gd name="T5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3">
                    <a:moveTo>
                      <a:pt x="0" y="3"/>
                    </a:moveTo>
                    <a:lnTo>
                      <a:pt x="4" y="2"/>
                    </a:lnTo>
                    <a:lnTo>
                      <a:pt x="7" y="0"/>
                    </a:lnTo>
                  </a:path>
                </a:pathLst>
              </a:custGeom>
              <a:noFill/>
              <a:ln w="23813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6" name="Line 107"/>
              <p:cNvSpPr>
                <a:spLocks noChangeShapeType="1"/>
              </p:cNvSpPr>
              <p:nvPr/>
            </p:nvSpPr>
            <p:spPr bwMode="auto">
              <a:xfrm flipV="1">
                <a:off x="1890" y="3579"/>
                <a:ext cx="5" cy="4"/>
              </a:xfrm>
              <a:prstGeom prst="line">
                <a:avLst/>
              </a:prstGeom>
              <a:noFill/>
              <a:ln w="2698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7" name="Line 108"/>
              <p:cNvSpPr>
                <a:spLocks noChangeShapeType="1"/>
              </p:cNvSpPr>
              <p:nvPr/>
            </p:nvSpPr>
            <p:spPr bwMode="auto">
              <a:xfrm>
                <a:off x="1895" y="3579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8" name="Line 109"/>
              <p:cNvSpPr>
                <a:spLocks noChangeShapeType="1"/>
              </p:cNvSpPr>
              <p:nvPr/>
            </p:nvSpPr>
            <p:spPr bwMode="auto">
              <a:xfrm>
                <a:off x="1898" y="3579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9" name="Line 110"/>
              <p:cNvSpPr>
                <a:spLocks noChangeShapeType="1"/>
              </p:cNvSpPr>
              <p:nvPr/>
            </p:nvSpPr>
            <p:spPr bwMode="auto">
              <a:xfrm>
                <a:off x="1901" y="3581"/>
                <a:ext cx="2" cy="4"/>
              </a:xfrm>
              <a:prstGeom prst="line">
                <a:avLst/>
              </a:prstGeom>
              <a:noFill/>
              <a:ln w="2698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0" name="Freeform 111"/>
              <p:cNvSpPr>
                <a:spLocks/>
              </p:cNvSpPr>
              <p:nvPr/>
            </p:nvSpPr>
            <p:spPr bwMode="auto">
              <a:xfrm>
                <a:off x="1903" y="3585"/>
                <a:ext cx="7" cy="2"/>
              </a:xfrm>
              <a:custGeom>
                <a:avLst/>
                <a:gdLst>
                  <a:gd name="T0" fmla="*/ 0 w 7"/>
                  <a:gd name="T1" fmla="*/ 0 h 3"/>
                  <a:gd name="T2" fmla="*/ 4 w 7"/>
                  <a:gd name="T3" fmla="*/ 1 h 3"/>
                  <a:gd name="T4" fmla="*/ 7 w 7"/>
                  <a:gd name="T5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3">
                    <a:moveTo>
                      <a:pt x="0" y="0"/>
                    </a:moveTo>
                    <a:lnTo>
                      <a:pt x="4" y="1"/>
                    </a:lnTo>
                    <a:lnTo>
                      <a:pt x="7" y="3"/>
                    </a:lnTo>
                  </a:path>
                </a:pathLst>
              </a:custGeom>
              <a:noFill/>
              <a:ln w="23813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" name="Line 112"/>
              <p:cNvSpPr>
                <a:spLocks noChangeShapeType="1"/>
              </p:cNvSpPr>
              <p:nvPr/>
            </p:nvSpPr>
            <p:spPr bwMode="auto">
              <a:xfrm>
                <a:off x="1910" y="3587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2" name="Freeform 113"/>
              <p:cNvSpPr>
                <a:spLocks/>
              </p:cNvSpPr>
              <p:nvPr/>
            </p:nvSpPr>
            <p:spPr bwMode="auto">
              <a:xfrm>
                <a:off x="1913" y="3583"/>
                <a:ext cx="23" cy="4"/>
              </a:xfrm>
              <a:custGeom>
                <a:avLst/>
                <a:gdLst>
                  <a:gd name="T0" fmla="*/ 0 w 24"/>
                  <a:gd name="T1" fmla="*/ 5 h 5"/>
                  <a:gd name="T2" fmla="*/ 3 w 24"/>
                  <a:gd name="T3" fmla="*/ 3 h 5"/>
                  <a:gd name="T4" fmla="*/ 6 w 24"/>
                  <a:gd name="T5" fmla="*/ 2 h 5"/>
                  <a:gd name="T6" fmla="*/ 10 w 24"/>
                  <a:gd name="T7" fmla="*/ 0 h 5"/>
                  <a:gd name="T8" fmla="*/ 13 w 24"/>
                  <a:gd name="T9" fmla="*/ 2 h 5"/>
                  <a:gd name="T10" fmla="*/ 16 w 24"/>
                  <a:gd name="T11" fmla="*/ 3 h 5"/>
                  <a:gd name="T12" fmla="*/ 19 w 24"/>
                  <a:gd name="T13" fmla="*/ 2 h 5"/>
                  <a:gd name="T14" fmla="*/ 24 w 24"/>
                  <a:gd name="T15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" h="5">
                    <a:moveTo>
                      <a:pt x="0" y="5"/>
                    </a:moveTo>
                    <a:lnTo>
                      <a:pt x="3" y="3"/>
                    </a:lnTo>
                    <a:lnTo>
                      <a:pt x="6" y="2"/>
                    </a:lnTo>
                    <a:lnTo>
                      <a:pt x="10" y="0"/>
                    </a:lnTo>
                    <a:lnTo>
                      <a:pt x="13" y="2"/>
                    </a:lnTo>
                    <a:lnTo>
                      <a:pt x="16" y="3"/>
                    </a:lnTo>
                    <a:lnTo>
                      <a:pt x="19" y="2"/>
                    </a:lnTo>
                    <a:lnTo>
                      <a:pt x="24" y="0"/>
                    </a:lnTo>
                  </a:path>
                </a:pathLst>
              </a:custGeom>
              <a:noFill/>
              <a:ln w="23813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3" name="Line 114"/>
              <p:cNvSpPr>
                <a:spLocks noChangeShapeType="1"/>
              </p:cNvSpPr>
              <p:nvPr/>
            </p:nvSpPr>
            <p:spPr bwMode="auto">
              <a:xfrm>
                <a:off x="1936" y="3583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4" name="Line 115"/>
              <p:cNvSpPr>
                <a:spLocks noChangeShapeType="1"/>
              </p:cNvSpPr>
              <p:nvPr/>
            </p:nvSpPr>
            <p:spPr bwMode="auto">
              <a:xfrm>
                <a:off x="1939" y="3583"/>
                <a:ext cx="4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5" name="Freeform 116"/>
              <p:cNvSpPr>
                <a:spLocks/>
              </p:cNvSpPr>
              <p:nvPr/>
            </p:nvSpPr>
            <p:spPr bwMode="auto">
              <a:xfrm>
                <a:off x="1943" y="3585"/>
                <a:ext cx="8" cy="1"/>
              </a:xfrm>
              <a:custGeom>
                <a:avLst/>
                <a:gdLst>
                  <a:gd name="T0" fmla="*/ 0 w 9"/>
                  <a:gd name="T1" fmla="*/ 3 w 9"/>
                  <a:gd name="T2" fmla="*/ 6 w 9"/>
                  <a:gd name="T3" fmla="*/ 9 w 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9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6" name="Freeform 117"/>
              <p:cNvSpPr>
                <a:spLocks/>
              </p:cNvSpPr>
              <p:nvPr/>
            </p:nvSpPr>
            <p:spPr bwMode="auto">
              <a:xfrm>
                <a:off x="1951" y="3581"/>
                <a:ext cx="7" cy="4"/>
              </a:xfrm>
              <a:custGeom>
                <a:avLst/>
                <a:gdLst>
                  <a:gd name="T0" fmla="*/ 0 w 7"/>
                  <a:gd name="T1" fmla="*/ 4 h 4"/>
                  <a:gd name="T2" fmla="*/ 3 w 7"/>
                  <a:gd name="T3" fmla="*/ 2 h 4"/>
                  <a:gd name="T4" fmla="*/ 7 w 7"/>
                  <a:gd name="T5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4">
                    <a:moveTo>
                      <a:pt x="0" y="4"/>
                    </a:moveTo>
                    <a:lnTo>
                      <a:pt x="3" y="2"/>
                    </a:lnTo>
                    <a:lnTo>
                      <a:pt x="7" y="0"/>
                    </a:lnTo>
                  </a:path>
                </a:pathLst>
              </a:custGeom>
              <a:noFill/>
              <a:ln w="23813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7" name="Line 118"/>
              <p:cNvSpPr>
                <a:spLocks noChangeShapeType="1"/>
              </p:cNvSpPr>
              <p:nvPr/>
            </p:nvSpPr>
            <p:spPr bwMode="auto">
              <a:xfrm>
                <a:off x="1958" y="3581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8" name="Freeform 119"/>
              <p:cNvSpPr>
                <a:spLocks/>
              </p:cNvSpPr>
              <p:nvPr/>
            </p:nvSpPr>
            <p:spPr bwMode="auto">
              <a:xfrm>
                <a:off x="1961" y="3581"/>
                <a:ext cx="9" cy="5"/>
              </a:xfrm>
              <a:custGeom>
                <a:avLst/>
                <a:gdLst>
                  <a:gd name="T0" fmla="*/ 0 w 9"/>
                  <a:gd name="T1" fmla="*/ 0 h 5"/>
                  <a:gd name="T2" fmla="*/ 3 w 9"/>
                  <a:gd name="T3" fmla="*/ 2 h 5"/>
                  <a:gd name="T4" fmla="*/ 6 w 9"/>
                  <a:gd name="T5" fmla="*/ 4 h 5"/>
                  <a:gd name="T6" fmla="*/ 9 w 9"/>
                  <a:gd name="T7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" h="5">
                    <a:moveTo>
                      <a:pt x="0" y="0"/>
                    </a:moveTo>
                    <a:lnTo>
                      <a:pt x="3" y="2"/>
                    </a:lnTo>
                    <a:lnTo>
                      <a:pt x="6" y="4"/>
                    </a:lnTo>
                    <a:lnTo>
                      <a:pt x="9" y="5"/>
                    </a:lnTo>
                  </a:path>
                </a:pathLst>
              </a:custGeom>
              <a:noFill/>
              <a:ln w="23813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9" name="Freeform 120"/>
              <p:cNvSpPr>
                <a:spLocks/>
              </p:cNvSpPr>
              <p:nvPr/>
            </p:nvSpPr>
            <p:spPr bwMode="auto">
              <a:xfrm>
                <a:off x="1970" y="3586"/>
                <a:ext cx="11" cy="1"/>
              </a:xfrm>
              <a:custGeom>
                <a:avLst/>
                <a:gdLst>
                  <a:gd name="T0" fmla="*/ 0 w 12"/>
                  <a:gd name="T1" fmla="*/ 5 w 12"/>
                  <a:gd name="T2" fmla="*/ 8 w 12"/>
                  <a:gd name="T3" fmla="*/ 12 w 1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2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  <a:lnTo>
                      <a:pt x="12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0" name="Line 121"/>
              <p:cNvSpPr>
                <a:spLocks noChangeShapeType="1"/>
              </p:cNvSpPr>
              <p:nvPr/>
            </p:nvSpPr>
            <p:spPr bwMode="auto">
              <a:xfrm>
                <a:off x="1981" y="3586"/>
                <a:ext cx="3" cy="3"/>
              </a:xfrm>
              <a:prstGeom prst="line">
                <a:avLst/>
              </a:prstGeom>
              <a:noFill/>
              <a:ln w="2698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" name="Freeform 122"/>
              <p:cNvSpPr>
                <a:spLocks/>
              </p:cNvSpPr>
              <p:nvPr/>
            </p:nvSpPr>
            <p:spPr bwMode="auto">
              <a:xfrm>
                <a:off x="1984" y="3589"/>
                <a:ext cx="6" cy="3"/>
              </a:xfrm>
              <a:custGeom>
                <a:avLst/>
                <a:gdLst>
                  <a:gd name="T0" fmla="*/ 0 w 6"/>
                  <a:gd name="T1" fmla="*/ 0 h 3"/>
                  <a:gd name="T2" fmla="*/ 3 w 6"/>
                  <a:gd name="T3" fmla="*/ 2 h 3"/>
                  <a:gd name="T4" fmla="*/ 6 w 6"/>
                  <a:gd name="T5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3">
                    <a:moveTo>
                      <a:pt x="0" y="0"/>
                    </a:moveTo>
                    <a:lnTo>
                      <a:pt x="3" y="2"/>
                    </a:lnTo>
                    <a:lnTo>
                      <a:pt x="6" y="3"/>
                    </a:lnTo>
                  </a:path>
                </a:pathLst>
              </a:custGeom>
              <a:noFill/>
              <a:ln w="23813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" name="Freeform 123"/>
              <p:cNvSpPr>
                <a:spLocks/>
              </p:cNvSpPr>
              <p:nvPr/>
            </p:nvSpPr>
            <p:spPr bwMode="auto">
              <a:xfrm>
                <a:off x="1990" y="3592"/>
                <a:ext cx="15" cy="1"/>
              </a:xfrm>
              <a:custGeom>
                <a:avLst/>
                <a:gdLst>
                  <a:gd name="T0" fmla="*/ 0 w 16"/>
                  <a:gd name="T1" fmla="*/ 3 w 16"/>
                  <a:gd name="T2" fmla="*/ 7 w 16"/>
                  <a:gd name="T3" fmla="*/ 10 w 16"/>
                  <a:gd name="T4" fmla="*/ 13 w 16"/>
                  <a:gd name="T5" fmla="*/ 16 w 1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</a:cxnLst>
                <a:rect l="0" t="0" r="r" b="b"/>
                <a:pathLst>
                  <a:path w="16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" name="Line 124"/>
              <p:cNvSpPr>
                <a:spLocks noChangeShapeType="1"/>
              </p:cNvSpPr>
              <p:nvPr/>
            </p:nvSpPr>
            <p:spPr bwMode="auto">
              <a:xfrm>
                <a:off x="2005" y="3592"/>
                <a:ext cx="4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" name="Freeform 125"/>
              <p:cNvSpPr>
                <a:spLocks/>
              </p:cNvSpPr>
              <p:nvPr/>
            </p:nvSpPr>
            <p:spPr bwMode="auto">
              <a:xfrm>
                <a:off x="2009" y="3594"/>
                <a:ext cx="11" cy="1"/>
              </a:xfrm>
              <a:custGeom>
                <a:avLst/>
                <a:gdLst>
                  <a:gd name="T0" fmla="*/ 0 w 11"/>
                  <a:gd name="T1" fmla="*/ 3 w 11"/>
                  <a:gd name="T2" fmla="*/ 8 w 11"/>
                  <a:gd name="T3" fmla="*/ 11 w 1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1">
                    <a:moveTo>
                      <a:pt x="0" y="0"/>
                    </a:moveTo>
                    <a:lnTo>
                      <a:pt x="3" y="0"/>
                    </a:lnTo>
                    <a:lnTo>
                      <a:pt x="8" y="0"/>
                    </a:lnTo>
                    <a:lnTo>
                      <a:pt x="11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" name="Line 126"/>
              <p:cNvSpPr>
                <a:spLocks noChangeShapeType="1"/>
              </p:cNvSpPr>
              <p:nvPr/>
            </p:nvSpPr>
            <p:spPr bwMode="auto">
              <a:xfrm flipV="1">
                <a:off x="2020" y="3592"/>
                <a:ext cx="2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6" name="Freeform 127"/>
              <p:cNvSpPr>
                <a:spLocks/>
              </p:cNvSpPr>
              <p:nvPr/>
            </p:nvSpPr>
            <p:spPr bwMode="auto">
              <a:xfrm>
                <a:off x="2022" y="3592"/>
                <a:ext cx="6" cy="1"/>
              </a:xfrm>
              <a:custGeom>
                <a:avLst/>
                <a:gdLst>
                  <a:gd name="T0" fmla="*/ 0 w 6"/>
                  <a:gd name="T1" fmla="*/ 3 w 6"/>
                  <a:gd name="T2" fmla="*/ 6 w 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7" name="Line 128"/>
              <p:cNvSpPr>
                <a:spLocks noChangeShapeType="1"/>
              </p:cNvSpPr>
              <p:nvPr/>
            </p:nvSpPr>
            <p:spPr bwMode="auto">
              <a:xfrm>
                <a:off x="2028" y="3592"/>
                <a:ext cx="4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8" name="Freeform 129"/>
              <p:cNvSpPr>
                <a:spLocks/>
              </p:cNvSpPr>
              <p:nvPr/>
            </p:nvSpPr>
            <p:spPr bwMode="auto">
              <a:xfrm>
                <a:off x="2032" y="3594"/>
                <a:ext cx="9" cy="1"/>
              </a:xfrm>
              <a:custGeom>
                <a:avLst/>
                <a:gdLst>
                  <a:gd name="T0" fmla="*/ 0 w 9"/>
                  <a:gd name="T1" fmla="*/ 3 w 9"/>
                  <a:gd name="T2" fmla="*/ 6 w 9"/>
                  <a:gd name="T3" fmla="*/ 9 w 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9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9" name="Line 130"/>
              <p:cNvSpPr>
                <a:spLocks noChangeShapeType="1"/>
              </p:cNvSpPr>
              <p:nvPr/>
            </p:nvSpPr>
            <p:spPr bwMode="auto">
              <a:xfrm>
                <a:off x="2041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0" name="Freeform 131"/>
              <p:cNvSpPr>
                <a:spLocks/>
              </p:cNvSpPr>
              <p:nvPr/>
            </p:nvSpPr>
            <p:spPr bwMode="auto">
              <a:xfrm>
                <a:off x="2044" y="3596"/>
                <a:ext cx="113" cy="1"/>
              </a:xfrm>
              <a:custGeom>
                <a:avLst/>
                <a:gdLst>
                  <a:gd name="T0" fmla="*/ 0 w 118"/>
                  <a:gd name="T1" fmla="*/ 4 w 118"/>
                  <a:gd name="T2" fmla="*/ 7 w 118"/>
                  <a:gd name="T3" fmla="*/ 12 w 118"/>
                  <a:gd name="T4" fmla="*/ 15 w 118"/>
                  <a:gd name="T5" fmla="*/ 18 w 118"/>
                  <a:gd name="T6" fmla="*/ 21 w 118"/>
                  <a:gd name="T7" fmla="*/ 25 w 118"/>
                  <a:gd name="T8" fmla="*/ 28 w 118"/>
                  <a:gd name="T9" fmla="*/ 31 w 118"/>
                  <a:gd name="T10" fmla="*/ 34 w 118"/>
                  <a:gd name="T11" fmla="*/ 37 w 118"/>
                  <a:gd name="T12" fmla="*/ 41 w 118"/>
                  <a:gd name="T13" fmla="*/ 44 w 118"/>
                  <a:gd name="T14" fmla="*/ 47 w 118"/>
                  <a:gd name="T15" fmla="*/ 50 w 118"/>
                  <a:gd name="T16" fmla="*/ 55 w 118"/>
                  <a:gd name="T17" fmla="*/ 58 w 118"/>
                  <a:gd name="T18" fmla="*/ 61 w 118"/>
                  <a:gd name="T19" fmla="*/ 65 w 118"/>
                  <a:gd name="T20" fmla="*/ 68 w 118"/>
                  <a:gd name="T21" fmla="*/ 71 w 118"/>
                  <a:gd name="T22" fmla="*/ 74 w 118"/>
                  <a:gd name="T23" fmla="*/ 78 w 118"/>
                  <a:gd name="T24" fmla="*/ 81 w 118"/>
                  <a:gd name="T25" fmla="*/ 84 w 118"/>
                  <a:gd name="T26" fmla="*/ 87 w 118"/>
                  <a:gd name="T27" fmla="*/ 90 w 118"/>
                  <a:gd name="T28" fmla="*/ 95 w 118"/>
                  <a:gd name="T29" fmla="*/ 98 w 118"/>
                  <a:gd name="T30" fmla="*/ 102 w 118"/>
                  <a:gd name="T31" fmla="*/ 105 w 118"/>
                  <a:gd name="T32" fmla="*/ 108 w 118"/>
                  <a:gd name="T33" fmla="*/ 111 w 118"/>
                  <a:gd name="T34" fmla="*/ 114 w 118"/>
                  <a:gd name="T35" fmla="*/ 118 w 118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</a:cxnLst>
                <a:rect l="0" t="0" r="r" b="b"/>
                <a:pathLst>
                  <a:path w="118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0"/>
                    </a:lnTo>
                    <a:lnTo>
                      <a:pt x="25" y="0"/>
                    </a:lnTo>
                    <a:lnTo>
                      <a:pt x="28" y="0"/>
                    </a:lnTo>
                    <a:lnTo>
                      <a:pt x="31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1" y="0"/>
                    </a:lnTo>
                    <a:lnTo>
                      <a:pt x="44" y="0"/>
                    </a:lnTo>
                    <a:lnTo>
                      <a:pt x="47" y="0"/>
                    </a:lnTo>
                    <a:lnTo>
                      <a:pt x="50" y="0"/>
                    </a:lnTo>
                    <a:lnTo>
                      <a:pt x="55" y="0"/>
                    </a:lnTo>
                    <a:lnTo>
                      <a:pt x="58" y="0"/>
                    </a:lnTo>
                    <a:lnTo>
                      <a:pt x="61" y="0"/>
                    </a:lnTo>
                    <a:lnTo>
                      <a:pt x="65" y="0"/>
                    </a:lnTo>
                    <a:lnTo>
                      <a:pt x="68" y="0"/>
                    </a:lnTo>
                    <a:lnTo>
                      <a:pt x="71" y="0"/>
                    </a:lnTo>
                    <a:lnTo>
                      <a:pt x="74" y="0"/>
                    </a:lnTo>
                    <a:lnTo>
                      <a:pt x="78" y="0"/>
                    </a:lnTo>
                    <a:lnTo>
                      <a:pt x="81" y="0"/>
                    </a:lnTo>
                    <a:lnTo>
                      <a:pt x="84" y="0"/>
                    </a:lnTo>
                    <a:lnTo>
                      <a:pt x="87" y="0"/>
                    </a:lnTo>
                    <a:lnTo>
                      <a:pt x="90" y="0"/>
                    </a:lnTo>
                    <a:lnTo>
                      <a:pt x="95" y="0"/>
                    </a:lnTo>
                    <a:lnTo>
                      <a:pt x="98" y="0"/>
                    </a:lnTo>
                    <a:lnTo>
                      <a:pt x="102" y="0"/>
                    </a:lnTo>
                    <a:lnTo>
                      <a:pt x="105" y="0"/>
                    </a:lnTo>
                    <a:lnTo>
                      <a:pt x="108" y="0"/>
                    </a:lnTo>
                    <a:lnTo>
                      <a:pt x="111" y="0"/>
                    </a:lnTo>
                    <a:lnTo>
                      <a:pt x="114" y="0"/>
                    </a:lnTo>
                    <a:lnTo>
                      <a:pt x="118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1" name="Line 132"/>
              <p:cNvSpPr>
                <a:spLocks noChangeShapeType="1"/>
              </p:cNvSpPr>
              <p:nvPr/>
            </p:nvSpPr>
            <p:spPr bwMode="auto">
              <a:xfrm flipV="1">
                <a:off x="2158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2" name="Line 133"/>
              <p:cNvSpPr>
                <a:spLocks noChangeShapeType="1"/>
              </p:cNvSpPr>
              <p:nvPr/>
            </p:nvSpPr>
            <p:spPr bwMode="auto">
              <a:xfrm>
                <a:off x="2160" y="359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3" name="Line 134"/>
              <p:cNvSpPr>
                <a:spLocks noChangeShapeType="1"/>
              </p:cNvSpPr>
              <p:nvPr/>
            </p:nvSpPr>
            <p:spPr bwMode="auto">
              <a:xfrm flipV="1">
                <a:off x="2163" y="3592"/>
                <a:ext cx="2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4" name="Freeform 135"/>
              <p:cNvSpPr>
                <a:spLocks/>
              </p:cNvSpPr>
              <p:nvPr/>
            </p:nvSpPr>
            <p:spPr bwMode="auto">
              <a:xfrm>
                <a:off x="2165" y="3592"/>
                <a:ext cx="7" cy="1"/>
              </a:xfrm>
              <a:custGeom>
                <a:avLst/>
                <a:gdLst>
                  <a:gd name="T0" fmla="*/ 0 w 7"/>
                  <a:gd name="T1" fmla="*/ 4 w 7"/>
                  <a:gd name="T2" fmla="*/ 7 w 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7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5" name="Line 136"/>
              <p:cNvSpPr>
                <a:spLocks noChangeShapeType="1"/>
              </p:cNvSpPr>
              <p:nvPr/>
            </p:nvSpPr>
            <p:spPr bwMode="auto">
              <a:xfrm>
                <a:off x="2172" y="3592"/>
                <a:ext cx="5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6" name="Freeform 137"/>
              <p:cNvSpPr>
                <a:spLocks/>
              </p:cNvSpPr>
              <p:nvPr/>
            </p:nvSpPr>
            <p:spPr bwMode="auto">
              <a:xfrm>
                <a:off x="2177" y="3594"/>
                <a:ext cx="98" cy="1"/>
              </a:xfrm>
              <a:custGeom>
                <a:avLst/>
                <a:gdLst>
                  <a:gd name="T0" fmla="*/ 0 w 102"/>
                  <a:gd name="T1" fmla="*/ 3 w 102"/>
                  <a:gd name="T2" fmla="*/ 6 w 102"/>
                  <a:gd name="T3" fmla="*/ 9 w 102"/>
                  <a:gd name="T4" fmla="*/ 12 w 102"/>
                  <a:gd name="T5" fmla="*/ 16 w 102"/>
                  <a:gd name="T6" fmla="*/ 19 w 102"/>
                  <a:gd name="T7" fmla="*/ 22 w 102"/>
                  <a:gd name="T8" fmla="*/ 25 w 102"/>
                  <a:gd name="T9" fmla="*/ 28 w 102"/>
                  <a:gd name="T10" fmla="*/ 32 w 102"/>
                  <a:gd name="T11" fmla="*/ 35 w 102"/>
                  <a:gd name="T12" fmla="*/ 40 w 102"/>
                  <a:gd name="T13" fmla="*/ 43 w 102"/>
                  <a:gd name="T14" fmla="*/ 46 w 102"/>
                  <a:gd name="T15" fmla="*/ 49 w 102"/>
                  <a:gd name="T16" fmla="*/ 53 w 102"/>
                  <a:gd name="T17" fmla="*/ 56 w 102"/>
                  <a:gd name="T18" fmla="*/ 59 w 102"/>
                  <a:gd name="T19" fmla="*/ 62 w 102"/>
                  <a:gd name="T20" fmla="*/ 65 w 102"/>
                  <a:gd name="T21" fmla="*/ 69 w 102"/>
                  <a:gd name="T22" fmla="*/ 72 w 102"/>
                  <a:gd name="T23" fmla="*/ 75 w 102"/>
                  <a:gd name="T24" fmla="*/ 78 w 102"/>
                  <a:gd name="T25" fmla="*/ 83 w 102"/>
                  <a:gd name="T26" fmla="*/ 86 w 102"/>
                  <a:gd name="T27" fmla="*/ 89 w 102"/>
                  <a:gd name="T28" fmla="*/ 93 w 102"/>
                  <a:gd name="T29" fmla="*/ 96 w 102"/>
                  <a:gd name="T30" fmla="*/ 99 w 102"/>
                  <a:gd name="T31" fmla="*/ 102 w 10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</a:cxnLst>
                <a:rect l="0" t="0" r="r" b="b"/>
                <a:pathLst>
                  <a:path w="102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2" y="0"/>
                    </a:lnTo>
                    <a:lnTo>
                      <a:pt x="25" y="0"/>
                    </a:lnTo>
                    <a:lnTo>
                      <a:pt x="28" y="0"/>
                    </a:lnTo>
                    <a:lnTo>
                      <a:pt x="32" y="0"/>
                    </a:lnTo>
                    <a:lnTo>
                      <a:pt x="35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49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59" y="0"/>
                    </a:lnTo>
                    <a:lnTo>
                      <a:pt x="62" y="0"/>
                    </a:lnTo>
                    <a:lnTo>
                      <a:pt x="65" y="0"/>
                    </a:lnTo>
                    <a:lnTo>
                      <a:pt x="69" y="0"/>
                    </a:lnTo>
                    <a:lnTo>
                      <a:pt x="72" y="0"/>
                    </a:lnTo>
                    <a:lnTo>
                      <a:pt x="75" y="0"/>
                    </a:lnTo>
                    <a:lnTo>
                      <a:pt x="78" y="0"/>
                    </a:lnTo>
                    <a:lnTo>
                      <a:pt x="83" y="0"/>
                    </a:lnTo>
                    <a:lnTo>
                      <a:pt x="86" y="0"/>
                    </a:lnTo>
                    <a:lnTo>
                      <a:pt x="89" y="0"/>
                    </a:lnTo>
                    <a:lnTo>
                      <a:pt x="93" y="0"/>
                    </a:lnTo>
                    <a:lnTo>
                      <a:pt x="96" y="0"/>
                    </a:lnTo>
                    <a:lnTo>
                      <a:pt x="99" y="0"/>
                    </a:lnTo>
                    <a:lnTo>
                      <a:pt x="102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7" name="Line 138"/>
              <p:cNvSpPr>
                <a:spLocks noChangeShapeType="1"/>
              </p:cNvSpPr>
              <p:nvPr/>
            </p:nvSpPr>
            <p:spPr bwMode="auto">
              <a:xfrm>
                <a:off x="2275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8" name="Freeform 139"/>
              <p:cNvSpPr>
                <a:spLocks/>
              </p:cNvSpPr>
              <p:nvPr/>
            </p:nvSpPr>
            <p:spPr bwMode="auto">
              <a:xfrm>
                <a:off x="2279" y="3596"/>
                <a:ext cx="11" cy="1"/>
              </a:xfrm>
              <a:custGeom>
                <a:avLst/>
                <a:gdLst>
                  <a:gd name="T0" fmla="*/ 0 w 12"/>
                  <a:gd name="T1" fmla="*/ 3 w 12"/>
                  <a:gd name="T2" fmla="*/ 6 w 12"/>
                  <a:gd name="T3" fmla="*/ 9 w 12"/>
                  <a:gd name="T4" fmla="*/ 12 w 1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12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2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9" name="Line 140"/>
              <p:cNvSpPr>
                <a:spLocks noChangeShapeType="1"/>
              </p:cNvSpPr>
              <p:nvPr/>
            </p:nvSpPr>
            <p:spPr bwMode="auto">
              <a:xfrm flipV="1">
                <a:off x="2292" y="3594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0" name="Freeform 141"/>
              <p:cNvSpPr>
                <a:spLocks/>
              </p:cNvSpPr>
              <p:nvPr/>
            </p:nvSpPr>
            <p:spPr bwMode="auto">
              <a:xfrm>
                <a:off x="2295" y="3594"/>
                <a:ext cx="15" cy="1"/>
              </a:xfrm>
              <a:custGeom>
                <a:avLst/>
                <a:gdLst>
                  <a:gd name="T0" fmla="*/ 0 w 16"/>
                  <a:gd name="T1" fmla="*/ 3 w 16"/>
                  <a:gd name="T2" fmla="*/ 7 w 16"/>
                  <a:gd name="T3" fmla="*/ 10 w 16"/>
                  <a:gd name="T4" fmla="*/ 13 w 16"/>
                  <a:gd name="T5" fmla="*/ 16 w 1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</a:cxnLst>
                <a:rect l="0" t="0" r="r" b="b"/>
                <a:pathLst>
                  <a:path w="16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1" name="Line 142"/>
              <p:cNvSpPr>
                <a:spLocks noChangeShapeType="1"/>
              </p:cNvSpPr>
              <p:nvPr/>
            </p:nvSpPr>
            <p:spPr bwMode="auto">
              <a:xfrm>
                <a:off x="2310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2" name="Freeform 143"/>
              <p:cNvSpPr>
                <a:spLocks/>
              </p:cNvSpPr>
              <p:nvPr/>
            </p:nvSpPr>
            <p:spPr bwMode="auto">
              <a:xfrm>
                <a:off x="2313" y="3596"/>
                <a:ext cx="353" cy="1"/>
              </a:xfrm>
              <a:custGeom>
                <a:avLst/>
                <a:gdLst>
                  <a:gd name="T0" fmla="*/ 4 w 368"/>
                  <a:gd name="T1" fmla="*/ 10 w 368"/>
                  <a:gd name="T2" fmla="*/ 17 w 368"/>
                  <a:gd name="T3" fmla="*/ 25 w 368"/>
                  <a:gd name="T4" fmla="*/ 31 w 368"/>
                  <a:gd name="T5" fmla="*/ 37 w 368"/>
                  <a:gd name="T6" fmla="*/ 44 w 368"/>
                  <a:gd name="T7" fmla="*/ 50 w 368"/>
                  <a:gd name="T8" fmla="*/ 57 w 368"/>
                  <a:gd name="T9" fmla="*/ 65 w 368"/>
                  <a:gd name="T10" fmla="*/ 71 w 368"/>
                  <a:gd name="T11" fmla="*/ 78 w 368"/>
                  <a:gd name="T12" fmla="*/ 84 w 368"/>
                  <a:gd name="T13" fmla="*/ 90 w 368"/>
                  <a:gd name="T14" fmla="*/ 97 w 368"/>
                  <a:gd name="T15" fmla="*/ 103 w 368"/>
                  <a:gd name="T16" fmla="*/ 111 w 368"/>
                  <a:gd name="T17" fmla="*/ 118 w 368"/>
                  <a:gd name="T18" fmla="*/ 124 w 368"/>
                  <a:gd name="T19" fmla="*/ 131 w 368"/>
                  <a:gd name="T20" fmla="*/ 137 w 368"/>
                  <a:gd name="T21" fmla="*/ 143 w 368"/>
                  <a:gd name="T22" fmla="*/ 151 w 368"/>
                  <a:gd name="T23" fmla="*/ 158 w 368"/>
                  <a:gd name="T24" fmla="*/ 164 w 368"/>
                  <a:gd name="T25" fmla="*/ 171 w 368"/>
                  <a:gd name="T26" fmla="*/ 177 w 368"/>
                  <a:gd name="T27" fmla="*/ 184 w 368"/>
                  <a:gd name="T28" fmla="*/ 192 w 368"/>
                  <a:gd name="T29" fmla="*/ 198 w 368"/>
                  <a:gd name="T30" fmla="*/ 204 w 368"/>
                  <a:gd name="T31" fmla="*/ 211 w 368"/>
                  <a:gd name="T32" fmla="*/ 217 w 368"/>
                  <a:gd name="T33" fmla="*/ 224 w 368"/>
                  <a:gd name="T34" fmla="*/ 232 w 368"/>
                  <a:gd name="T35" fmla="*/ 238 w 368"/>
                  <a:gd name="T36" fmla="*/ 245 w 368"/>
                  <a:gd name="T37" fmla="*/ 251 w 368"/>
                  <a:gd name="T38" fmla="*/ 257 w 368"/>
                  <a:gd name="T39" fmla="*/ 264 w 368"/>
                  <a:gd name="T40" fmla="*/ 270 w 368"/>
                  <a:gd name="T41" fmla="*/ 278 w 368"/>
                  <a:gd name="T42" fmla="*/ 285 w 368"/>
                  <a:gd name="T43" fmla="*/ 291 w 368"/>
                  <a:gd name="T44" fmla="*/ 298 w 368"/>
                  <a:gd name="T45" fmla="*/ 304 w 368"/>
                  <a:gd name="T46" fmla="*/ 310 w 368"/>
                  <a:gd name="T47" fmla="*/ 318 w 368"/>
                  <a:gd name="T48" fmla="*/ 325 w 368"/>
                  <a:gd name="T49" fmla="*/ 331 w 368"/>
                  <a:gd name="T50" fmla="*/ 338 w 368"/>
                  <a:gd name="T51" fmla="*/ 344 w 368"/>
                  <a:gd name="T52" fmla="*/ 351 w 368"/>
                  <a:gd name="T53" fmla="*/ 359 w 368"/>
                  <a:gd name="T54" fmla="*/ 365 w 368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  <a:cxn ang="0">
                    <a:pos x="T41" y="0"/>
                  </a:cxn>
                  <a:cxn ang="0">
                    <a:pos x="T42" y="0"/>
                  </a:cxn>
                  <a:cxn ang="0">
                    <a:pos x="T43" y="0"/>
                  </a:cxn>
                  <a:cxn ang="0">
                    <a:pos x="T44" y="0"/>
                  </a:cxn>
                  <a:cxn ang="0">
                    <a:pos x="T45" y="0"/>
                  </a:cxn>
                  <a:cxn ang="0">
                    <a:pos x="T46" y="0"/>
                  </a:cxn>
                  <a:cxn ang="0">
                    <a:pos x="T47" y="0"/>
                  </a:cxn>
                  <a:cxn ang="0">
                    <a:pos x="T48" y="0"/>
                  </a:cxn>
                  <a:cxn ang="0">
                    <a:pos x="T49" y="0"/>
                  </a:cxn>
                  <a:cxn ang="0">
                    <a:pos x="T50" y="0"/>
                  </a:cxn>
                  <a:cxn ang="0">
                    <a:pos x="T51" y="0"/>
                  </a:cxn>
                  <a:cxn ang="0">
                    <a:pos x="T52" y="0"/>
                  </a:cxn>
                  <a:cxn ang="0">
                    <a:pos x="T53" y="0"/>
                  </a:cxn>
                  <a:cxn ang="0">
                    <a:pos x="T54" y="0"/>
                  </a:cxn>
                </a:cxnLst>
                <a:rect l="0" t="0" r="r" b="b"/>
                <a:pathLst>
                  <a:path w="368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5" y="0"/>
                    </a:lnTo>
                    <a:lnTo>
                      <a:pt x="28" y="0"/>
                    </a:lnTo>
                    <a:lnTo>
                      <a:pt x="31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1" y="0"/>
                    </a:lnTo>
                    <a:lnTo>
                      <a:pt x="44" y="0"/>
                    </a:lnTo>
                    <a:lnTo>
                      <a:pt x="47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7" y="0"/>
                    </a:lnTo>
                    <a:lnTo>
                      <a:pt x="60" y="0"/>
                    </a:lnTo>
                    <a:lnTo>
                      <a:pt x="65" y="0"/>
                    </a:lnTo>
                    <a:lnTo>
                      <a:pt x="68" y="0"/>
                    </a:lnTo>
                    <a:lnTo>
                      <a:pt x="71" y="0"/>
                    </a:lnTo>
                    <a:lnTo>
                      <a:pt x="74" y="0"/>
                    </a:lnTo>
                    <a:lnTo>
                      <a:pt x="78" y="0"/>
                    </a:lnTo>
                    <a:lnTo>
                      <a:pt x="81" y="0"/>
                    </a:lnTo>
                    <a:lnTo>
                      <a:pt x="84" y="0"/>
                    </a:lnTo>
                    <a:lnTo>
                      <a:pt x="87" y="0"/>
                    </a:lnTo>
                    <a:lnTo>
                      <a:pt x="90" y="0"/>
                    </a:lnTo>
                    <a:lnTo>
                      <a:pt x="94" y="0"/>
                    </a:lnTo>
                    <a:lnTo>
                      <a:pt x="97" y="0"/>
                    </a:lnTo>
                    <a:lnTo>
                      <a:pt x="100" y="0"/>
                    </a:lnTo>
                    <a:lnTo>
                      <a:pt x="103" y="0"/>
                    </a:lnTo>
                    <a:lnTo>
                      <a:pt x="108" y="0"/>
                    </a:lnTo>
                    <a:lnTo>
                      <a:pt x="111" y="0"/>
                    </a:lnTo>
                    <a:lnTo>
                      <a:pt x="114" y="0"/>
                    </a:lnTo>
                    <a:lnTo>
                      <a:pt x="118" y="0"/>
                    </a:lnTo>
                    <a:lnTo>
                      <a:pt x="121" y="0"/>
                    </a:lnTo>
                    <a:lnTo>
                      <a:pt x="124" y="0"/>
                    </a:lnTo>
                    <a:lnTo>
                      <a:pt x="127" y="0"/>
                    </a:lnTo>
                    <a:lnTo>
                      <a:pt x="131" y="0"/>
                    </a:lnTo>
                    <a:lnTo>
                      <a:pt x="134" y="0"/>
                    </a:lnTo>
                    <a:lnTo>
                      <a:pt x="137" y="0"/>
                    </a:lnTo>
                    <a:lnTo>
                      <a:pt x="140" y="0"/>
                    </a:lnTo>
                    <a:lnTo>
                      <a:pt x="143" y="0"/>
                    </a:lnTo>
                    <a:lnTo>
                      <a:pt x="148" y="0"/>
                    </a:lnTo>
                    <a:lnTo>
                      <a:pt x="151" y="0"/>
                    </a:lnTo>
                    <a:lnTo>
                      <a:pt x="155" y="0"/>
                    </a:lnTo>
                    <a:lnTo>
                      <a:pt x="158" y="0"/>
                    </a:lnTo>
                    <a:lnTo>
                      <a:pt x="161" y="0"/>
                    </a:lnTo>
                    <a:lnTo>
                      <a:pt x="164" y="0"/>
                    </a:lnTo>
                    <a:lnTo>
                      <a:pt x="167" y="0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7" y="0"/>
                    </a:lnTo>
                    <a:lnTo>
                      <a:pt x="180" y="0"/>
                    </a:lnTo>
                    <a:lnTo>
                      <a:pt x="184" y="0"/>
                    </a:lnTo>
                    <a:lnTo>
                      <a:pt x="187" y="0"/>
                    </a:lnTo>
                    <a:lnTo>
                      <a:pt x="192" y="0"/>
                    </a:lnTo>
                    <a:lnTo>
                      <a:pt x="195" y="0"/>
                    </a:lnTo>
                    <a:lnTo>
                      <a:pt x="198" y="0"/>
                    </a:lnTo>
                    <a:lnTo>
                      <a:pt x="201" y="0"/>
                    </a:lnTo>
                    <a:lnTo>
                      <a:pt x="204" y="0"/>
                    </a:lnTo>
                    <a:lnTo>
                      <a:pt x="208" y="0"/>
                    </a:lnTo>
                    <a:lnTo>
                      <a:pt x="211" y="0"/>
                    </a:lnTo>
                    <a:lnTo>
                      <a:pt x="214" y="0"/>
                    </a:lnTo>
                    <a:lnTo>
                      <a:pt x="217" y="0"/>
                    </a:lnTo>
                    <a:lnTo>
                      <a:pt x="220" y="0"/>
                    </a:lnTo>
                    <a:lnTo>
                      <a:pt x="224" y="0"/>
                    </a:lnTo>
                    <a:lnTo>
                      <a:pt x="227" y="0"/>
                    </a:lnTo>
                    <a:lnTo>
                      <a:pt x="232" y="0"/>
                    </a:lnTo>
                    <a:lnTo>
                      <a:pt x="235" y="0"/>
                    </a:lnTo>
                    <a:lnTo>
                      <a:pt x="238" y="0"/>
                    </a:lnTo>
                    <a:lnTo>
                      <a:pt x="241" y="0"/>
                    </a:lnTo>
                    <a:lnTo>
                      <a:pt x="245" y="0"/>
                    </a:lnTo>
                    <a:lnTo>
                      <a:pt x="248" y="0"/>
                    </a:lnTo>
                    <a:lnTo>
                      <a:pt x="251" y="0"/>
                    </a:lnTo>
                    <a:lnTo>
                      <a:pt x="254" y="0"/>
                    </a:lnTo>
                    <a:lnTo>
                      <a:pt x="257" y="0"/>
                    </a:lnTo>
                    <a:lnTo>
                      <a:pt x="261" y="0"/>
                    </a:lnTo>
                    <a:lnTo>
                      <a:pt x="264" y="0"/>
                    </a:lnTo>
                    <a:lnTo>
                      <a:pt x="267" y="0"/>
                    </a:lnTo>
                    <a:lnTo>
                      <a:pt x="270" y="0"/>
                    </a:lnTo>
                    <a:lnTo>
                      <a:pt x="275" y="0"/>
                    </a:lnTo>
                    <a:lnTo>
                      <a:pt x="278" y="0"/>
                    </a:lnTo>
                    <a:lnTo>
                      <a:pt x="281" y="0"/>
                    </a:lnTo>
                    <a:lnTo>
                      <a:pt x="285" y="0"/>
                    </a:lnTo>
                    <a:lnTo>
                      <a:pt x="288" y="0"/>
                    </a:lnTo>
                    <a:lnTo>
                      <a:pt x="291" y="0"/>
                    </a:lnTo>
                    <a:lnTo>
                      <a:pt x="294" y="0"/>
                    </a:lnTo>
                    <a:lnTo>
                      <a:pt x="298" y="0"/>
                    </a:lnTo>
                    <a:lnTo>
                      <a:pt x="301" y="0"/>
                    </a:lnTo>
                    <a:lnTo>
                      <a:pt x="304" y="0"/>
                    </a:lnTo>
                    <a:lnTo>
                      <a:pt x="307" y="0"/>
                    </a:lnTo>
                    <a:lnTo>
                      <a:pt x="310" y="0"/>
                    </a:lnTo>
                    <a:lnTo>
                      <a:pt x="315" y="0"/>
                    </a:lnTo>
                    <a:lnTo>
                      <a:pt x="318" y="0"/>
                    </a:lnTo>
                    <a:lnTo>
                      <a:pt x="322" y="0"/>
                    </a:lnTo>
                    <a:lnTo>
                      <a:pt x="325" y="0"/>
                    </a:lnTo>
                    <a:lnTo>
                      <a:pt x="328" y="0"/>
                    </a:lnTo>
                    <a:lnTo>
                      <a:pt x="331" y="0"/>
                    </a:lnTo>
                    <a:lnTo>
                      <a:pt x="334" y="0"/>
                    </a:lnTo>
                    <a:lnTo>
                      <a:pt x="338" y="0"/>
                    </a:lnTo>
                    <a:lnTo>
                      <a:pt x="341" y="0"/>
                    </a:lnTo>
                    <a:lnTo>
                      <a:pt x="344" y="0"/>
                    </a:lnTo>
                    <a:lnTo>
                      <a:pt x="347" y="0"/>
                    </a:lnTo>
                    <a:lnTo>
                      <a:pt x="351" y="0"/>
                    </a:lnTo>
                    <a:lnTo>
                      <a:pt x="354" y="0"/>
                    </a:lnTo>
                    <a:lnTo>
                      <a:pt x="359" y="0"/>
                    </a:lnTo>
                    <a:lnTo>
                      <a:pt x="362" y="0"/>
                    </a:lnTo>
                    <a:lnTo>
                      <a:pt x="365" y="0"/>
                    </a:lnTo>
                    <a:lnTo>
                      <a:pt x="368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3" name="Line 144"/>
              <p:cNvSpPr>
                <a:spLocks noChangeShapeType="1"/>
              </p:cNvSpPr>
              <p:nvPr/>
            </p:nvSpPr>
            <p:spPr bwMode="auto">
              <a:xfrm flipV="1">
                <a:off x="2667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4" name="Freeform 145"/>
              <p:cNvSpPr>
                <a:spLocks/>
              </p:cNvSpPr>
              <p:nvPr/>
            </p:nvSpPr>
            <p:spPr bwMode="auto">
              <a:xfrm>
                <a:off x="2669" y="3594"/>
                <a:ext cx="10" cy="1"/>
              </a:xfrm>
              <a:custGeom>
                <a:avLst/>
                <a:gdLst>
                  <a:gd name="T0" fmla="*/ 0 w 10"/>
                  <a:gd name="T1" fmla="*/ 4 w 10"/>
                  <a:gd name="T2" fmla="*/ 7 w 10"/>
                  <a:gd name="T3" fmla="*/ 10 w 1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0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5" name="Line 146"/>
              <p:cNvSpPr>
                <a:spLocks noChangeShapeType="1"/>
              </p:cNvSpPr>
              <p:nvPr/>
            </p:nvSpPr>
            <p:spPr bwMode="auto">
              <a:xfrm flipV="1">
                <a:off x="2679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6" name="Line 147"/>
              <p:cNvSpPr>
                <a:spLocks noChangeShapeType="1"/>
              </p:cNvSpPr>
              <p:nvPr/>
            </p:nvSpPr>
            <p:spPr bwMode="auto">
              <a:xfrm>
                <a:off x="2682" y="3592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7" name="Freeform 148"/>
              <p:cNvSpPr>
                <a:spLocks/>
              </p:cNvSpPr>
              <p:nvPr/>
            </p:nvSpPr>
            <p:spPr bwMode="auto">
              <a:xfrm>
                <a:off x="2685" y="3587"/>
                <a:ext cx="11" cy="5"/>
              </a:xfrm>
              <a:custGeom>
                <a:avLst/>
                <a:gdLst>
                  <a:gd name="T0" fmla="*/ 0 w 12"/>
                  <a:gd name="T1" fmla="*/ 5 h 5"/>
                  <a:gd name="T2" fmla="*/ 4 w 12"/>
                  <a:gd name="T3" fmla="*/ 4 h 5"/>
                  <a:gd name="T4" fmla="*/ 7 w 12"/>
                  <a:gd name="T5" fmla="*/ 2 h 5"/>
                  <a:gd name="T6" fmla="*/ 12 w 12"/>
                  <a:gd name="T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" h="5">
                    <a:moveTo>
                      <a:pt x="0" y="5"/>
                    </a:moveTo>
                    <a:lnTo>
                      <a:pt x="4" y="4"/>
                    </a:lnTo>
                    <a:lnTo>
                      <a:pt x="7" y="2"/>
                    </a:lnTo>
                    <a:lnTo>
                      <a:pt x="12" y="0"/>
                    </a:lnTo>
                  </a:path>
                </a:pathLst>
              </a:custGeom>
              <a:noFill/>
              <a:ln w="23813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8" name="Line 149"/>
              <p:cNvSpPr>
                <a:spLocks noChangeShapeType="1"/>
              </p:cNvSpPr>
              <p:nvPr/>
            </p:nvSpPr>
            <p:spPr bwMode="auto">
              <a:xfrm flipV="1">
                <a:off x="2696" y="3585"/>
                <a:ext cx="3" cy="2"/>
              </a:xfrm>
              <a:prstGeom prst="line">
                <a:avLst/>
              </a:prstGeom>
              <a:noFill/>
              <a:ln w="2698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9" name="Line 150"/>
              <p:cNvSpPr>
                <a:spLocks noChangeShapeType="1"/>
              </p:cNvSpPr>
              <p:nvPr/>
            </p:nvSpPr>
            <p:spPr bwMode="auto">
              <a:xfrm flipV="1">
                <a:off x="2699" y="3583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0" name="Line 151"/>
              <p:cNvSpPr>
                <a:spLocks noChangeShapeType="1"/>
              </p:cNvSpPr>
              <p:nvPr/>
            </p:nvSpPr>
            <p:spPr bwMode="auto">
              <a:xfrm flipV="1">
                <a:off x="2702" y="3579"/>
                <a:ext cx="3" cy="4"/>
              </a:xfrm>
              <a:prstGeom prst="line">
                <a:avLst/>
              </a:prstGeom>
              <a:noFill/>
              <a:ln w="2698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1" name="Freeform 152"/>
              <p:cNvSpPr>
                <a:spLocks/>
              </p:cNvSpPr>
              <p:nvPr/>
            </p:nvSpPr>
            <p:spPr bwMode="auto">
              <a:xfrm>
                <a:off x="2705" y="3576"/>
                <a:ext cx="7" cy="3"/>
              </a:xfrm>
              <a:custGeom>
                <a:avLst/>
                <a:gdLst>
                  <a:gd name="T0" fmla="*/ 0 w 7"/>
                  <a:gd name="T1" fmla="*/ 3 h 3"/>
                  <a:gd name="T2" fmla="*/ 4 w 7"/>
                  <a:gd name="T3" fmla="*/ 1 h 3"/>
                  <a:gd name="T4" fmla="*/ 7 w 7"/>
                  <a:gd name="T5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3">
                    <a:moveTo>
                      <a:pt x="0" y="3"/>
                    </a:moveTo>
                    <a:lnTo>
                      <a:pt x="4" y="1"/>
                    </a:lnTo>
                    <a:lnTo>
                      <a:pt x="7" y="0"/>
                    </a:lnTo>
                  </a:path>
                </a:pathLst>
              </a:custGeom>
              <a:noFill/>
              <a:ln w="23813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2" name="Freeform 153"/>
              <p:cNvSpPr>
                <a:spLocks/>
              </p:cNvSpPr>
              <p:nvPr/>
            </p:nvSpPr>
            <p:spPr bwMode="auto">
              <a:xfrm>
                <a:off x="2712" y="3576"/>
                <a:ext cx="8" cy="1"/>
              </a:xfrm>
              <a:custGeom>
                <a:avLst/>
                <a:gdLst>
                  <a:gd name="T0" fmla="*/ 0 w 9"/>
                  <a:gd name="T1" fmla="*/ 3 w 9"/>
                  <a:gd name="T2" fmla="*/ 6 w 9"/>
                  <a:gd name="T3" fmla="*/ 9 w 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9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3" name="Freeform 154"/>
              <p:cNvSpPr>
                <a:spLocks/>
              </p:cNvSpPr>
              <p:nvPr/>
            </p:nvSpPr>
            <p:spPr bwMode="auto">
              <a:xfrm>
                <a:off x="2720" y="3576"/>
                <a:ext cx="13" cy="7"/>
              </a:xfrm>
              <a:custGeom>
                <a:avLst/>
                <a:gdLst>
                  <a:gd name="T0" fmla="*/ 0 w 13"/>
                  <a:gd name="T1" fmla="*/ 0 h 7"/>
                  <a:gd name="T2" fmla="*/ 4 w 13"/>
                  <a:gd name="T3" fmla="*/ 1 h 7"/>
                  <a:gd name="T4" fmla="*/ 7 w 13"/>
                  <a:gd name="T5" fmla="*/ 3 h 7"/>
                  <a:gd name="T6" fmla="*/ 10 w 13"/>
                  <a:gd name="T7" fmla="*/ 5 h 7"/>
                  <a:gd name="T8" fmla="*/ 13 w 13"/>
                  <a:gd name="T9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7">
                    <a:moveTo>
                      <a:pt x="0" y="0"/>
                    </a:moveTo>
                    <a:lnTo>
                      <a:pt x="4" y="1"/>
                    </a:lnTo>
                    <a:lnTo>
                      <a:pt x="7" y="3"/>
                    </a:lnTo>
                    <a:lnTo>
                      <a:pt x="10" y="5"/>
                    </a:lnTo>
                    <a:lnTo>
                      <a:pt x="13" y="7"/>
                    </a:lnTo>
                  </a:path>
                </a:pathLst>
              </a:custGeom>
              <a:noFill/>
              <a:ln w="23813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4" name="Freeform 155"/>
              <p:cNvSpPr>
                <a:spLocks/>
              </p:cNvSpPr>
              <p:nvPr/>
            </p:nvSpPr>
            <p:spPr bwMode="auto">
              <a:xfrm>
                <a:off x="2733" y="3583"/>
                <a:ext cx="7" cy="1"/>
              </a:xfrm>
              <a:custGeom>
                <a:avLst/>
                <a:gdLst>
                  <a:gd name="T0" fmla="*/ 0 w 8"/>
                  <a:gd name="T1" fmla="*/ 5 w 8"/>
                  <a:gd name="T2" fmla="*/ 8 w 8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5" name="Freeform 156"/>
              <p:cNvSpPr>
                <a:spLocks/>
              </p:cNvSpPr>
              <p:nvPr/>
            </p:nvSpPr>
            <p:spPr bwMode="auto">
              <a:xfrm>
                <a:off x="2740" y="3576"/>
                <a:ext cx="13" cy="7"/>
              </a:xfrm>
              <a:custGeom>
                <a:avLst/>
                <a:gdLst>
                  <a:gd name="T0" fmla="*/ 0 w 13"/>
                  <a:gd name="T1" fmla="*/ 7 h 7"/>
                  <a:gd name="T2" fmla="*/ 3 w 13"/>
                  <a:gd name="T3" fmla="*/ 5 h 7"/>
                  <a:gd name="T4" fmla="*/ 7 w 13"/>
                  <a:gd name="T5" fmla="*/ 3 h 7"/>
                  <a:gd name="T6" fmla="*/ 10 w 13"/>
                  <a:gd name="T7" fmla="*/ 1 h 7"/>
                  <a:gd name="T8" fmla="*/ 13 w 13"/>
                  <a:gd name="T9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7">
                    <a:moveTo>
                      <a:pt x="0" y="7"/>
                    </a:moveTo>
                    <a:lnTo>
                      <a:pt x="3" y="5"/>
                    </a:lnTo>
                    <a:lnTo>
                      <a:pt x="7" y="3"/>
                    </a:lnTo>
                    <a:lnTo>
                      <a:pt x="10" y="1"/>
                    </a:lnTo>
                    <a:lnTo>
                      <a:pt x="13" y="0"/>
                    </a:lnTo>
                  </a:path>
                </a:pathLst>
              </a:custGeom>
              <a:noFill/>
              <a:ln w="23813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6" name="Freeform 157"/>
              <p:cNvSpPr>
                <a:spLocks/>
              </p:cNvSpPr>
              <p:nvPr/>
            </p:nvSpPr>
            <p:spPr bwMode="auto">
              <a:xfrm>
                <a:off x="2753" y="3576"/>
                <a:ext cx="7" cy="1"/>
              </a:xfrm>
              <a:custGeom>
                <a:avLst/>
                <a:gdLst>
                  <a:gd name="T0" fmla="*/ 0 w 7"/>
                  <a:gd name="T1" fmla="*/ 3 w 7"/>
                  <a:gd name="T2" fmla="*/ 7 w 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7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7" name="Freeform 158"/>
              <p:cNvSpPr>
                <a:spLocks/>
              </p:cNvSpPr>
              <p:nvPr/>
            </p:nvSpPr>
            <p:spPr bwMode="auto">
              <a:xfrm>
                <a:off x="2760" y="3576"/>
                <a:ext cx="23" cy="11"/>
              </a:xfrm>
              <a:custGeom>
                <a:avLst/>
                <a:gdLst>
                  <a:gd name="T0" fmla="*/ 0 w 24"/>
                  <a:gd name="T1" fmla="*/ 0 h 12"/>
                  <a:gd name="T2" fmla="*/ 3 w 24"/>
                  <a:gd name="T3" fmla="*/ 1 h 12"/>
                  <a:gd name="T4" fmla="*/ 6 w 24"/>
                  <a:gd name="T5" fmla="*/ 3 h 12"/>
                  <a:gd name="T6" fmla="*/ 9 w 24"/>
                  <a:gd name="T7" fmla="*/ 5 h 12"/>
                  <a:gd name="T8" fmla="*/ 12 w 24"/>
                  <a:gd name="T9" fmla="*/ 7 h 12"/>
                  <a:gd name="T10" fmla="*/ 17 w 24"/>
                  <a:gd name="T11" fmla="*/ 9 h 12"/>
                  <a:gd name="T12" fmla="*/ 20 w 24"/>
                  <a:gd name="T13" fmla="*/ 10 h 12"/>
                  <a:gd name="T14" fmla="*/ 24 w 24"/>
                  <a:gd name="T15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" h="12">
                    <a:moveTo>
                      <a:pt x="0" y="0"/>
                    </a:moveTo>
                    <a:lnTo>
                      <a:pt x="3" y="1"/>
                    </a:lnTo>
                    <a:lnTo>
                      <a:pt x="6" y="3"/>
                    </a:lnTo>
                    <a:lnTo>
                      <a:pt x="9" y="5"/>
                    </a:lnTo>
                    <a:lnTo>
                      <a:pt x="12" y="7"/>
                    </a:lnTo>
                    <a:lnTo>
                      <a:pt x="17" y="9"/>
                    </a:lnTo>
                    <a:lnTo>
                      <a:pt x="20" y="10"/>
                    </a:lnTo>
                    <a:lnTo>
                      <a:pt x="24" y="12"/>
                    </a:lnTo>
                  </a:path>
                </a:pathLst>
              </a:custGeom>
              <a:noFill/>
              <a:ln w="23813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8" name="Line 159"/>
              <p:cNvSpPr>
                <a:spLocks noChangeShapeType="1"/>
              </p:cNvSpPr>
              <p:nvPr/>
            </p:nvSpPr>
            <p:spPr bwMode="auto">
              <a:xfrm>
                <a:off x="2783" y="3587"/>
                <a:ext cx="2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9" name="Line 160"/>
              <p:cNvSpPr>
                <a:spLocks noChangeShapeType="1"/>
              </p:cNvSpPr>
              <p:nvPr/>
            </p:nvSpPr>
            <p:spPr bwMode="auto">
              <a:xfrm>
                <a:off x="2785" y="3587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0" name="Freeform 161"/>
              <p:cNvSpPr>
                <a:spLocks/>
              </p:cNvSpPr>
              <p:nvPr/>
            </p:nvSpPr>
            <p:spPr bwMode="auto">
              <a:xfrm>
                <a:off x="2788" y="3589"/>
                <a:ext cx="10" cy="1"/>
              </a:xfrm>
              <a:custGeom>
                <a:avLst/>
                <a:gdLst>
                  <a:gd name="T0" fmla="*/ 0 w 10"/>
                  <a:gd name="T1" fmla="*/ 3 w 10"/>
                  <a:gd name="T2" fmla="*/ 6 w 10"/>
                  <a:gd name="T3" fmla="*/ 10 w 1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0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10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1" name="Line 162"/>
              <p:cNvSpPr>
                <a:spLocks noChangeShapeType="1"/>
              </p:cNvSpPr>
              <p:nvPr/>
            </p:nvSpPr>
            <p:spPr bwMode="auto">
              <a:xfrm>
                <a:off x="2798" y="3589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" name="Freeform 163"/>
              <p:cNvSpPr>
                <a:spLocks/>
              </p:cNvSpPr>
              <p:nvPr/>
            </p:nvSpPr>
            <p:spPr bwMode="auto">
              <a:xfrm>
                <a:off x="2801" y="3591"/>
                <a:ext cx="12" cy="1"/>
              </a:xfrm>
              <a:custGeom>
                <a:avLst/>
                <a:gdLst>
                  <a:gd name="T0" fmla="*/ 0 w 13"/>
                  <a:gd name="T1" fmla="*/ 3 w 13"/>
                  <a:gd name="T2" fmla="*/ 6 w 13"/>
                  <a:gd name="T3" fmla="*/ 10 w 13"/>
                  <a:gd name="T4" fmla="*/ 13 w 1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13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10" y="0"/>
                    </a:lnTo>
                    <a:lnTo>
                      <a:pt x="13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3" name="Line 164"/>
              <p:cNvSpPr>
                <a:spLocks noChangeShapeType="1"/>
              </p:cNvSpPr>
              <p:nvPr/>
            </p:nvSpPr>
            <p:spPr bwMode="auto">
              <a:xfrm>
                <a:off x="2813" y="3591"/>
                <a:ext cx="5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4" name="Freeform 165"/>
              <p:cNvSpPr>
                <a:spLocks/>
              </p:cNvSpPr>
              <p:nvPr/>
            </p:nvSpPr>
            <p:spPr bwMode="auto">
              <a:xfrm>
                <a:off x="2818" y="3592"/>
                <a:ext cx="38" cy="1"/>
              </a:xfrm>
              <a:custGeom>
                <a:avLst/>
                <a:gdLst>
                  <a:gd name="T0" fmla="*/ 0 w 40"/>
                  <a:gd name="T1" fmla="*/ 3 w 40"/>
                  <a:gd name="T2" fmla="*/ 6 w 40"/>
                  <a:gd name="T3" fmla="*/ 9 w 40"/>
                  <a:gd name="T4" fmla="*/ 12 w 40"/>
                  <a:gd name="T5" fmla="*/ 16 w 40"/>
                  <a:gd name="T6" fmla="*/ 19 w 40"/>
                  <a:gd name="T7" fmla="*/ 22 w 40"/>
                  <a:gd name="T8" fmla="*/ 25 w 40"/>
                  <a:gd name="T9" fmla="*/ 28 w 40"/>
                  <a:gd name="T10" fmla="*/ 32 w 40"/>
                  <a:gd name="T11" fmla="*/ 35 w 40"/>
                  <a:gd name="T1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2" y="0"/>
                    </a:lnTo>
                    <a:lnTo>
                      <a:pt x="25" y="0"/>
                    </a:lnTo>
                    <a:lnTo>
                      <a:pt x="28" y="0"/>
                    </a:lnTo>
                    <a:lnTo>
                      <a:pt x="32" y="0"/>
                    </a:lnTo>
                    <a:lnTo>
                      <a:pt x="35" y="0"/>
                    </a:lnTo>
                    <a:lnTo>
                      <a:pt x="40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5" name="Line 166"/>
              <p:cNvSpPr>
                <a:spLocks noChangeShapeType="1"/>
              </p:cNvSpPr>
              <p:nvPr/>
            </p:nvSpPr>
            <p:spPr bwMode="auto">
              <a:xfrm>
                <a:off x="2856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6" name="Freeform 167"/>
              <p:cNvSpPr>
                <a:spLocks/>
              </p:cNvSpPr>
              <p:nvPr/>
            </p:nvSpPr>
            <p:spPr bwMode="auto">
              <a:xfrm>
                <a:off x="2859" y="3594"/>
                <a:ext cx="57" cy="1"/>
              </a:xfrm>
              <a:custGeom>
                <a:avLst/>
                <a:gdLst>
                  <a:gd name="T0" fmla="*/ 0 w 59"/>
                  <a:gd name="T1" fmla="*/ 3 w 59"/>
                  <a:gd name="T2" fmla="*/ 6 w 59"/>
                  <a:gd name="T3" fmla="*/ 10 w 59"/>
                  <a:gd name="T4" fmla="*/ 13 w 59"/>
                  <a:gd name="T5" fmla="*/ 16 w 59"/>
                  <a:gd name="T6" fmla="*/ 19 w 59"/>
                  <a:gd name="T7" fmla="*/ 22 w 59"/>
                  <a:gd name="T8" fmla="*/ 26 w 59"/>
                  <a:gd name="T9" fmla="*/ 29 w 59"/>
                  <a:gd name="T10" fmla="*/ 32 w 59"/>
                  <a:gd name="T11" fmla="*/ 35 w 59"/>
                  <a:gd name="T12" fmla="*/ 40 w 59"/>
                  <a:gd name="T13" fmla="*/ 43 w 59"/>
                  <a:gd name="T14" fmla="*/ 46 w 59"/>
                  <a:gd name="T15" fmla="*/ 50 w 59"/>
                  <a:gd name="T16" fmla="*/ 53 w 59"/>
                  <a:gd name="T17" fmla="*/ 56 w 59"/>
                  <a:gd name="T18" fmla="*/ 59 w 5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</a:cxnLst>
                <a:rect l="0" t="0" r="r" b="b"/>
                <a:pathLst>
                  <a:path w="59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2" y="0"/>
                    </a:lnTo>
                    <a:lnTo>
                      <a:pt x="26" y="0"/>
                    </a:lnTo>
                    <a:lnTo>
                      <a:pt x="29" y="0"/>
                    </a:lnTo>
                    <a:lnTo>
                      <a:pt x="32" y="0"/>
                    </a:lnTo>
                    <a:lnTo>
                      <a:pt x="35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59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7" name="Line 168"/>
              <p:cNvSpPr>
                <a:spLocks noChangeShapeType="1"/>
              </p:cNvSpPr>
              <p:nvPr/>
            </p:nvSpPr>
            <p:spPr bwMode="auto">
              <a:xfrm>
                <a:off x="2916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8" name="Freeform 169"/>
              <p:cNvSpPr>
                <a:spLocks/>
              </p:cNvSpPr>
              <p:nvPr/>
            </p:nvSpPr>
            <p:spPr bwMode="auto">
              <a:xfrm>
                <a:off x="2920" y="3596"/>
                <a:ext cx="163" cy="1"/>
              </a:xfrm>
              <a:custGeom>
                <a:avLst/>
                <a:gdLst>
                  <a:gd name="T0" fmla="*/ 0 w 170"/>
                  <a:gd name="T1" fmla="*/ 3 w 170"/>
                  <a:gd name="T2" fmla="*/ 6 w 170"/>
                  <a:gd name="T3" fmla="*/ 9 w 170"/>
                  <a:gd name="T4" fmla="*/ 12 w 170"/>
                  <a:gd name="T5" fmla="*/ 17 w 170"/>
                  <a:gd name="T6" fmla="*/ 20 w 170"/>
                  <a:gd name="T7" fmla="*/ 24 w 170"/>
                  <a:gd name="T8" fmla="*/ 27 w 170"/>
                  <a:gd name="T9" fmla="*/ 30 w 170"/>
                  <a:gd name="T10" fmla="*/ 33 w 170"/>
                  <a:gd name="T11" fmla="*/ 36 w 170"/>
                  <a:gd name="T12" fmla="*/ 40 w 170"/>
                  <a:gd name="T13" fmla="*/ 43 w 170"/>
                  <a:gd name="T14" fmla="*/ 46 w 170"/>
                  <a:gd name="T15" fmla="*/ 49 w 170"/>
                  <a:gd name="T16" fmla="*/ 53 w 170"/>
                  <a:gd name="T17" fmla="*/ 56 w 170"/>
                  <a:gd name="T18" fmla="*/ 61 w 170"/>
                  <a:gd name="T19" fmla="*/ 64 w 170"/>
                  <a:gd name="T20" fmla="*/ 67 w 170"/>
                  <a:gd name="T21" fmla="*/ 70 w 170"/>
                  <a:gd name="T22" fmla="*/ 73 w 170"/>
                  <a:gd name="T23" fmla="*/ 77 w 170"/>
                  <a:gd name="T24" fmla="*/ 80 w 170"/>
                  <a:gd name="T25" fmla="*/ 83 w 170"/>
                  <a:gd name="T26" fmla="*/ 86 w 170"/>
                  <a:gd name="T27" fmla="*/ 89 w 170"/>
                  <a:gd name="T28" fmla="*/ 93 w 170"/>
                  <a:gd name="T29" fmla="*/ 96 w 170"/>
                  <a:gd name="T30" fmla="*/ 101 w 170"/>
                  <a:gd name="T31" fmla="*/ 104 w 170"/>
                  <a:gd name="T32" fmla="*/ 107 w 170"/>
                  <a:gd name="T33" fmla="*/ 110 w 170"/>
                  <a:gd name="T34" fmla="*/ 114 w 170"/>
                  <a:gd name="T35" fmla="*/ 117 w 170"/>
                  <a:gd name="T36" fmla="*/ 120 w 170"/>
                  <a:gd name="T37" fmla="*/ 123 w 170"/>
                  <a:gd name="T38" fmla="*/ 126 w 170"/>
                  <a:gd name="T39" fmla="*/ 130 w 170"/>
                  <a:gd name="T40" fmla="*/ 133 w 170"/>
                  <a:gd name="T41" fmla="*/ 136 w 170"/>
                  <a:gd name="T42" fmla="*/ 139 w 170"/>
                  <a:gd name="T43" fmla="*/ 144 w 170"/>
                  <a:gd name="T44" fmla="*/ 147 w 170"/>
                  <a:gd name="T45" fmla="*/ 150 w 170"/>
                  <a:gd name="T46" fmla="*/ 154 w 170"/>
                  <a:gd name="T47" fmla="*/ 157 w 170"/>
                  <a:gd name="T48" fmla="*/ 160 w 170"/>
                  <a:gd name="T49" fmla="*/ 163 w 170"/>
                  <a:gd name="T50" fmla="*/ 167 w 170"/>
                  <a:gd name="T51" fmla="*/ 170 w 17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  <a:cxn ang="0">
                    <a:pos x="T41" y="0"/>
                  </a:cxn>
                  <a:cxn ang="0">
                    <a:pos x="T42" y="0"/>
                  </a:cxn>
                  <a:cxn ang="0">
                    <a:pos x="T43" y="0"/>
                  </a:cxn>
                  <a:cxn ang="0">
                    <a:pos x="T44" y="0"/>
                  </a:cxn>
                  <a:cxn ang="0">
                    <a:pos x="T45" y="0"/>
                  </a:cxn>
                  <a:cxn ang="0">
                    <a:pos x="T46" y="0"/>
                  </a:cxn>
                  <a:cxn ang="0">
                    <a:pos x="T47" y="0"/>
                  </a:cxn>
                  <a:cxn ang="0">
                    <a:pos x="T48" y="0"/>
                  </a:cxn>
                  <a:cxn ang="0">
                    <a:pos x="T49" y="0"/>
                  </a:cxn>
                  <a:cxn ang="0">
                    <a:pos x="T50" y="0"/>
                  </a:cxn>
                  <a:cxn ang="0">
                    <a:pos x="T51" y="0"/>
                  </a:cxn>
                </a:cxnLst>
                <a:rect l="0" t="0" r="r" b="b"/>
                <a:pathLst>
                  <a:path w="170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3" y="0"/>
                    </a:lnTo>
                    <a:lnTo>
                      <a:pt x="36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49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61" y="0"/>
                    </a:lnTo>
                    <a:lnTo>
                      <a:pt x="64" y="0"/>
                    </a:lnTo>
                    <a:lnTo>
                      <a:pt x="67" y="0"/>
                    </a:lnTo>
                    <a:lnTo>
                      <a:pt x="70" y="0"/>
                    </a:lnTo>
                    <a:lnTo>
                      <a:pt x="73" y="0"/>
                    </a:lnTo>
                    <a:lnTo>
                      <a:pt x="77" y="0"/>
                    </a:lnTo>
                    <a:lnTo>
                      <a:pt x="80" y="0"/>
                    </a:lnTo>
                    <a:lnTo>
                      <a:pt x="83" y="0"/>
                    </a:lnTo>
                    <a:lnTo>
                      <a:pt x="86" y="0"/>
                    </a:lnTo>
                    <a:lnTo>
                      <a:pt x="89" y="0"/>
                    </a:lnTo>
                    <a:lnTo>
                      <a:pt x="93" y="0"/>
                    </a:lnTo>
                    <a:lnTo>
                      <a:pt x="96" y="0"/>
                    </a:lnTo>
                    <a:lnTo>
                      <a:pt x="101" y="0"/>
                    </a:lnTo>
                    <a:lnTo>
                      <a:pt x="104" y="0"/>
                    </a:lnTo>
                    <a:lnTo>
                      <a:pt x="107" y="0"/>
                    </a:lnTo>
                    <a:lnTo>
                      <a:pt x="110" y="0"/>
                    </a:lnTo>
                    <a:lnTo>
                      <a:pt x="114" y="0"/>
                    </a:lnTo>
                    <a:lnTo>
                      <a:pt x="117" y="0"/>
                    </a:lnTo>
                    <a:lnTo>
                      <a:pt x="120" y="0"/>
                    </a:lnTo>
                    <a:lnTo>
                      <a:pt x="123" y="0"/>
                    </a:lnTo>
                    <a:lnTo>
                      <a:pt x="126" y="0"/>
                    </a:lnTo>
                    <a:lnTo>
                      <a:pt x="130" y="0"/>
                    </a:lnTo>
                    <a:lnTo>
                      <a:pt x="133" y="0"/>
                    </a:lnTo>
                    <a:lnTo>
                      <a:pt x="136" y="0"/>
                    </a:lnTo>
                    <a:lnTo>
                      <a:pt x="139" y="0"/>
                    </a:lnTo>
                    <a:lnTo>
                      <a:pt x="144" y="0"/>
                    </a:lnTo>
                    <a:lnTo>
                      <a:pt x="147" y="0"/>
                    </a:lnTo>
                    <a:lnTo>
                      <a:pt x="150" y="0"/>
                    </a:lnTo>
                    <a:lnTo>
                      <a:pt x="154" y="0"/>
                    </a:lnTo>
                    <a:lnTo>
                      <a:pt x="157" y="0"/>
                    </a:lnTo>
                    <a:lnTo>
                      <a:pt x="160" y="0"/>
                    </a:lnTo>
                    <a:lnTo>
                      <a:pt x="163" y="0"/>
                    </a:lnTo>
                    <a:lnTo>
                      <a:pt x="167" y="0"/>
                    </a:lnTo>
                    <a:lnTo>
                      <a:pt x="170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9" name="Line 170"/>
              <p:cNvSpPr>
                <a:spLocks noChangeShapeType="1"/>
              </p:cNvSpPr>
              <p:nvPr/>
            </p:nvSpPr>
            <p:spPr bwMode="auto">
              <a:xfrm flipV="1">
                <a:off x="3084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0" name="Line 171"/>
              <p:cNvSpPr>
                <a:spLocks noChangeShapeType="1"/>
              </p:cNvSpPr>
              <p:nvPr/>
            </p:nvSpPr>
            <p:spPr bwMode="auto">
              <a:xfrm>
                <a:off x="3086" y="359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1" name="Line 172"/>
              <p:cNvSpPr>
                <a:spLocks noChangeShapeType="1"/>
              </p:cNvSpPr>
              <p:nvPr/>
            </p:nvSpPr>
            <p:spPr bwMode="auto">
              <a:xfrm>
                <a:off x="3089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2" name="Freeform 173"/>
              <p:cNvSpPr>
                <a:spLocks/>
              </p:cNvSpPr>
              <p:nvPr/>
            </p:nvSpPr>
            <p:spPr bwMode="auto">
              <a:xfrm>
                <a:off x="3092" y="3596"/>
                <a:ext cx="165" cy="1"/>
              </a:xfrm>
              <a:custGeom>
                <a:avLst/>
                <a:gdLst>
                  <a:gd name="T0" fmla="*/ 0 w 172"/>
                  <a:gd name="T1" fmla="*/ 5 w 172"/>
                  <a:gd name="T2" fmla="*/ 8 w 172"/>
                  <a:gd name="T3" fmla="*/ 12 w 172"/>
                  <a:gd name="T4" fmla="*/ 15 w 172"/>
                  <a:gd name="T5" fmla="*/ 18 w 172"/>
                  <a:gd name="T6" fmla="*/ 21 w 172"/>
                  <a:gd name="T7" fmla="*/ 24 w 172"/>
                  <a:gd name="T8" fmla="*/ 28 w 172"/>
                  <a:gd name="T9" fmla="*/ 31 w 172"/>
                  <a:gd name="T10" fmla="*/ 34 w 172"/>
                  <a:gd name="T11" fmla="*/ 37 w 172"/>
                  <a:gd name="T12" fmla="*/ 41 w 172"/>
                  <a:gd name="T13" fmla="*/ 44 w 172"/>
                  <a:gd name="T14" fmla="*/ 49 w 172"/>
                  <a:gd name="T15" fmla="*/ 52 w 172"/>
                  <a:gd name="T16" fmla="*/ 55 w 172"/>
                  <a:gd name="T17" fmla="*/ 58 w 172"/>
                  <a:gd name="T18" fmla="*/ 61 w 172"/>
                  <a:gd name="T19" fmla="*/ 65 w 172"/>
                  <a:gd name="T20" fmla="*/ 68 w 172"/>
                  <a:gd name="T21" fmla="*/ 71 w 172"/>
                  <a:gd name="T22" fmla="*/ 74 w 172"/>
                  <a:gd name="T23" fmla="*/ 77 w 172"/>
                  <a:gd name="T24" fmla="*/ 81 w 172"/>
                  <a:gd name="T25" fmla="*/ 84 w 172"/>
                  <a:gd name="T26" fmla="*/ 89 w 172"/>
                  <a:gd name="T27" fmla="*/ 92 w 172"/>
                  <a:gd name="T28" fmla="*/ 95 w 172"/>
                  <a:gd name="T29" fmla="*/ 98 w 172"/>
                  <a:gd name="T30" fmla="*/ 102 w 172"/>
                  <a:gd name="T31" fmla="*/ 105 w 172"/>
                  <a:gd name="T32" fmla="*/ 108 w 172"/>
                  <a:gd name="T33" fmla="*/ 111 w 172"/>
                  <a:gd name="T34" fmla="*/ 114 w 172"/>
                  <a:gd name="T35" fmla="*/ 118 w 172"/>
                  <a:gd name="T36" fmla="*/ 121 w 172"/>
                  <a:gd name="T37" fmla="*/ 124 w 172"/>
                  <a:gd name="T38" fmla="*/ 127 w 172"/>
                  <a:gd name="T39" fmla="*/ 132 w 172"/>
                  <a:gd name="T40" fmla="*/ 135 w 172"/>
                  <a:gd name="T41" fmla="*/ 138 w 172"/>
                  <a:gd name="T42" fmla="*/ 142 w 172"/>
                  <a:gd name="T43" fmla="*/ 145 w 172"/>
                  <a:gd name="T44" fmla="*/ 148 w 172"/>
                  <a:gd name="T45" fmla="*/ 151 w 172"/>
                  <a:gd name="T46" fmla="*/ 155 w 172"/>
                  <a:gd name="T47" fmla="*/ 158 w 172"/>
                  <a:gd name="T48" fmla="*/ 161 w 172"/>
                  <a:gd name="T49" fmla="*/ 164 w 172"/>
                  <a:gd name="T50" fmla="*/ 167 w 172"/>
                  <a:gd name="T51" fmla="*/ 172 w 17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  <a:cxn ang="0">
                    <a:pos x="T41" y="0"/>
                  </a:cxn>
                  <a:cxn ang="0">
                    <a:pos x="T42" y="0"/>
                  </a:cxn>
                  <a:cxn ang="0">
                    <a:pos x="T43" y="0"/>
                  </a:cxn>
                  <a:cxn ang="0">
                    <a:pos x="T44" y="0"/>
                  </a:cxn>
                  <a:cxn ang="0">
                    <a:pos x="T45" y="0"/>
                  </a:cxn>
                  <a:cxn ang="0">
                    <a:pos x="T46" y="0"/>
                  </a:cxn>
                  <a:cxn ang="0">
                    <a:pos x="T47" y="0"/>
                  </a:cxn>
                  <a:cxn ang="0">
                    <a:pos x="T48" y="0"/>
                  </a:cxn>
                  <a:cxn ang="0">
                    <a:pos x="T49" y="0"/>
                  </a:cxn>
                  <a:cxn ang="0">
                    <a:pos x="T50" y="0"/>
                  </a:cxn>
                  <a:cxn ang="0">
                    <a:pos x="T51" y="0"/>
                  </a:cxn>
                </a:cxnLst>
                <a:rect l="0" t="0" r="r" b="b"/>
                <a:pathLst>
                  <a:path w="172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8" y="0"/>
                    </a:lnTo>
                    <a:lnTo>
                      <a:pt x="31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1" y="0"/>
                    </a:lnTo>
                    <a:lnTo>
                      <a:pt x="44" y="0"/>
                    </a:lnTo>
                    <a:lnTo>
                      <a:pt x="49" y="0"/>
                    </a:lnTo>
                    <a:lnTo>
                      <a:pt x="52" y="0"/>
                    </a:lnTo>
                    <a:lnTo>
                      <a:pt x="55" y="0"/>
                    </a:lnTo>
                    <a:lnTo>
                      <a:pt x="58" y="0"/>
                    </a:lnTo>
                    <a:lnTo>
                      <a:pt x="61" y="0"/>
                    </a:lnTo>
                    <a:lnTo>
                      <a:pt x="65" y="0"/>
                    </a:lnTo>
                    <a:lnTo>
                      <a:pt x="68" y="0"/>
                    </a:lnTo>
                    <a:lnTo>
                      <a:pt x="71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1" y="0"/>
                    </a:lnTo>
                    <a:lnTo>
                      <a:pt x="84" y="0"/>
                    </a:lnTo>
                    <a:lnTo>
                      <a:pt x="89" y="0"/>
                    </a:lnTo>
                    <a:lnTo>
                      <a:pt x="92" y="0"/>
                    </a:lnTo>
                    <a:lnTo>
                      <a:pt x="95" y="0"/>
                    </a:lnTo>
                    <a:lnTo>
                      <a:pt x="98" y="0"/>
                    </a:lnTo>
                    <a:lnTo>
                      <a:pt x="102" y="0"/>
                    </a:lnTo>
                    <a:lnTo>
                      <a:pt x="105" y="0"/>
                    </a:lnTo>
                    <a:lnTo>
                      <a:pt x="108" y="0"/>
                    </a:lnTo>
                    <a:lnTo>
                      <a:pt x="111" y="0"/>
                    </a:lnTo>
                    <a:lnTo>
                      <a:pt x="114" y="0"/>
                    </a:lnTo>
                    <a:lnTo>
                      <a:pt x="118" y="0"/>
                    </a:lnTo>
                    <a:lnTo>
                      <a:pt x="121" y="0"/>
                    </a:lnTo>
                    <a:lnTo>
                      <a:pt x="124" y="0"/>
                    </a:lnTo>
                    <a:lnTo>
                      <a:pt x="127" y="0"/>
                    </a:lnTo>
                    <a:lnTo>
                      <a:pt x="132" y="0"/>
                    </a:lnTo>
                    <a:lnTo>
                      <a:pt x="135" y="0"/>
                    </a:lnTo>
                    <a:lnTo>
                      <a:pt x="138" y="0"/>
                    </a:lnTo>
                    <a:lnTo>
                      <a:pt x="142" y="0"/>
                    </a:lnTo>
                    <a:lnTo>
                      <a:pt x="145" y="0"/>
                    </a:lnTo>
                    <a:lnTo>
                      <a:pt x="148" y="0"/>
                    </a:lnTo>
                    <a:lnTo>
                      <a:pt x="151" y="0"/>
                    </a:lnTo>
                    <a:lnTo>
                      <a:pt x="155" y="0"/>
                    </a:lnTo>
                    <a:lnTo>
                      <a:pt x="158" y="0"/>
                    </a:lnTo>
                    <a:lnTo>
                      <a:pt x="161" y="0"/>
                    </a:lnTo>
                    <a:lnTo>
                      <a:pt x="164" y="0"/>
                    </a:lnTo>
                    <a:lnTo>
                      <a:pt x="167" y="0"/>
                    </a:lnTo>
                    <a:lnTo>
                      <a:pt x="172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" name="Line 174"/>
              <p:cNvSpPr>
                <a:spLocks noChangeShapeType="1"/>
              </p:cNvSpPr>
              <p:nvPr/>
            </p:nvSpPr>
            <p:spPr bwMode="auto">
              <a:xfrm flipV="1">
                <a:off x="3258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4" name="Line 175"/>
              <p:cNvSpPr>
                <a:spLocks noChangeShapeType="1"/>
              </p:cNvSpPr>
              <p:nvPr/>
            </p:nvSpPr>
            <p:spPr bwMode="auto">
              <a:xfrm>
                <a:off x="3260" y="359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5" name="Line 176"/>
              <p:cNvSpPr>
                <a:spLocks noChangeShapeType="1"/>
              </p:cNvSpPr>
              <p:nvPr/>
            </p:nvSpPr>
            <p:spPr bwMode="auto">
              <a:xfrm flipV="1">
                <a:off x="3263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6" name="Line 177"/>
              <p:cNvSpPr>
                <a:spLocks noChangeShapeType="1"/>
              </p:cNvSpPr>
              <p:nvPr/>
            </p:nvSpPr>
            <p:spPr bwMode="auto">
              <a:xfrm>
                <a:off x="3266" y="3592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7" name="Line 178"/>
              <p:cNvSpPr>
                <a:spLocks noChangeShapeType="1"/>
              </p:cNvSpPr>
              <p:nvPr/>
            </p:nvSpPr>
            <p:spPr bwMode="auto">
              <a:xfrm>
                <a:off x="3269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8" name="Freeform 179"/>
              <p:cNvSpPr>
                <a:spLocks/>
              </p:cNvSpPr>
              <p:nvPr/>
            </p:nvSpPr>
            <p:spPr bwMode="auto">
              <a:xfrm>
                <a:off x="3272" y="3594"/>
                <a:ext cx="13" cy="1"/>
              </a:xfrm>
              <a:custGeom>
                <a:avLst/>
                <a:gdLst>
                  <a:gd name="T0" fmla="*/ 0 w 13"/>
                  <a:gd name="T1" fmla="*/ 3 w 13"/>
                  <a:gd name="T2" fmla="*/ 7 w 13"/>
                  <a:gd name="T3" fmla="*/ 10 w 13"/>
                  <a:gd name="T4" fmla="*/ 13 w 1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13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9" name="Line 180"/>
              <p:cNvSpPr>
                <a:spLocks noChangeShapeType="1"/>
              </p:cNvSpPr>
              <p:nvPr/>
            </p:nvSpPr>
            <p:spPr bwMode="auto">
              <a:xfrm>
                <a:off x="3285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0" name="Line 181"/>
              <p:cNvSpPr>
                <a:spLocks noChangeShapeType="1"/>
              </p:cNvSpPr>
              <p:nvPr/>
            </p:nvSpPr>
            <p:spPr bwMode="auto">
              <a:xfrm>
                <a:off x="3287" y="3596"/>
                <a:ext cx="4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1" name="Line 182"/>
              <p:cNvSpPr>
                <a:spLocks noChangeShapeType="1"/>
              </p:cNvSpPr>
              <p:nvPr/>
            </p:nvSpPr>
            <p:spPr bwMode="auto">
              <a:xfrm flipV="1">
                <a:off x="3292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2" name="Freeform 183"/>
              <p:cNvSpPr>
                <a:spLocks/>
              </p:cNvSpPr>
              <p:nvPr/>
            </p:nvSpPr>
            <p:spPr bwMode="auto">
              <a:xfrm>
                <a:off x="3294" y="3594"/>
                <a:ext cx="29" cy="1"/>
              </a:xfrm>
              <a:custGeom>
                <a:avLst/>
                <a:gdLst>
                  <a:gd name="T0" fmla="*/ 0 w 30"/>
                  <a:gd name="T1" fmla="*/ 5 w 30"/>
                  <a:gd name="T2" fmla="*/ 8 w 30"/>
                  <a:gd name="T3" fmla="*/ 11 w 30"/>
                  <a:gd name="T4" fmla="*/ 14 w 30"/>
                  <a:gd name="T5" fmla="*/ 17 w 30"/>
                  <a:gd name="T6" fmla="*/ 21 w 30"/>
                  <a:gd name="T7" fmla="*/ 24 w 30"/>
                  <a:gd name="T8" fmla="*/ 27 w 30"/>
                  <a:gd name="T9" fmla="*/ 30 w 3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</a:cxnLst>
                <a:rect l="0" t="0" r="r" b="b"/>
                <a:pathLst>
                  <a:path w="30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  <a:lnTo>
                      <a:pt x="11" y="0"/>
                    </a:lnTo>
                    <a:lnTo>
                      <a:pt x="14" y="0"/>
                    </a:lnTo>
                    <a:lnTo>
                      <a:pt x="17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3" name="Line 184"/>
              <p:cNvSpPr>
                <a:spLocks noChangeShapeType="1"/>
              </p:cNvSpPr>
              <p:nvPr/>
            </p:nvSpPr>
            <p:spPr bwMode="auto">
              <a:xfrm flipV="1">
                <a:off x="3323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4" name="Line 185"/>
              <p:cNvSpPr>
                <a:spLocks noChangeShapeType="1"/>
              </p:cNvSpPr>
              <p:nvPr/>
            </p:nvSpPr>
            <p:spPr bwMode="auto">
              <a:xfrm>
                <a:off x="3326" y="3592"/>
                <a:ext cx="4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5" name="Line 186"/>
              <p:cNvSpPr>
                <a:spLocks noChangeShapeType="1"/>
              </p:cNvSpPr>
              <p:nvPr/>
            </p:nvSpPr>
            <p:spPr bwMode="auto">
              <a:xfrm>
                <a:off x="3330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6" name="Freeform 187"/>
              <p:cNvSpPr>
                <a:spLocks/>
              </p:cNvSpPr>
              <p:nvPr/>
            </p:nvSpPr>
            <p:spPr bwMode="auto">
              <a:xfrm>
                <a:off x="3333" y="3594"/>
                <a:ext cx="20" cy="1"/>
              </a:xfrm>
              <a:custGeom>
                <a:avLst/>
                <a:gdLst>
                  <a:gd name="T0" fmla="*/ 0 w 21"/>
                  <a:gd name="T1" fmla="*/ 5 w 21"/>
                  <a:gd name="T2" fmla="*/ 8 w 21"/>
                  <a:gd name="T3" fmla="*/ 11 w 21"/>
                  <a:gd name="T4" fmla="*/ 14 w 21"/>
                  <a:gd name="T5" fmla="*/ 18 w 21"/>
                  <a:gd name="T6" fmla="*/ 21 w 2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</a:cxnLst>
                <a:rect l="0" t="0" r="r" b="b"/>
                <a:pathLst>
                  <a:path w="21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  <a:lnTo>
                      <a:pt x="11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1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7" name="Line 188"/>
              <p:cNvSpPr>
                <a:spLocks noChangeShapeType="1"/>
              </p:cNvSpPr>
              <p:nvPr/>
            </p:nvSpPr>
            <p:spPr bwMode="auto">
              <a:xfrm>
                <a:off x="3353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8" name="Freeform 189"/>
              <p:cNvSpPr>
                <a:spLocks/>
              </p:cNvSpPr>
              <p:nvPr/>
            </p:nvSpPr>
            <p:spPr bwMode="auto">
              <a:xfrm>
                <a:off x="3356" y="3596"/>
                <a:ext cx="109" cy="1"/>
              </a:xfrm>
              <a:custGeom>
                <a:avLst/>
                <a:gdLst>
                  <a:gd name="T0" fmla="*/ 0 w 114"/>
                  <a:gd name="T1" fmla="*/ 3 w 114"/>
                  <a:gd name="T2" fmla="*/ 6 w 114"/>
                  <a:gd name="T3" fmla="*/ 10 w 114"/>
                  <a:gd name="T4" fmla="*/ 13 w 114"/>
                  <a:gd name="T5" fmla="*/ 16 w 114"/>
                  <a:gd name="T6" fmla="*/ 19 w 114"/>
                  <a:gd name="T7" fmla="*/ 24 w 114"/>
                  <a:gd name="T8" fmla="*/ 27 w 114"/>
                  <a:gd name="T9" fmla="*/ 30 w 114"/>
                  <a:gd name="T10" fmla="*/ 34 w 114"/>
                  <a:gd name="T11" fmla="*/ 37 w 114"/>
                  <a:gd name="T12" fmla="*/ 40 w 114"/>
                  <a:gd name="T13" fmla="*/ 43 w 114"/>
                  <a:gd name="T14" fmla="*/ 47 w 114"/>
                  <a:gd name="T15" fmla="*/ 50 w 114"/>
                  <a:gd name="T16" fmla="*/ 53 w 114"/>
                  <a:gd name="T17" fmla="*/ 56 w 114"/>
                  <a:gd name="T18" fmla="*/ 59 w 114"/>
                  <a:gd name="T19" fmla="*/ 64 w 114"/>
                  <a:gd name="T20" fmla="*/ 67 w 114"/>
                  <a:gd name="T21" fmla="*/ 71 w 114"/>
                  <a:gd name="T22" fmla="*/ 74 w 114"/>
                  <a:gd name="T23" fmla="*/ 77 w 114"/>
                  <a:gd name="T24" fmla="*/ 80 w 114"/>
                  <a:gd name="T25" fmla="*/ 83 w 114"/>
                  <a:gd name="T26" fmla="*/ 87 w 114"/>
                  <a:gd name="T27" fmla="*/ 90 w 114"/>
                  <a:gd name="T28" fmla="*/ 93 w 114"/>
                  <a:gd name="T29" fmla="*/ 96 w 114"/>
                  <a:gd name="T30" fmla="*/ 99 w 114"/>
                  <a:gd name="T31" fmla="*/ 103 w 114"/>
                  <a:gd name="T32" fmla="*/ 108 w 114"/>
                  <a:gd name="T33" fmla="*/ 111 w 114"/>
                  <a:gd name="T34" fmla="*/ 114 w 11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</a:cxnLst>
                <a:rect l="0" t="0" r="r" b="b"/>
                <a:pathLst>
                  <a:path w="114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7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59" y="0"/>
                    </a:lnTo>
                    <a:lnTo>
                      <a:pt x="64" y="0"/>
                    </a:lnTo>
                    <a:lnTo>
                      <a:pt x="67" y="0"/>
                    </a:lnTo>
                    <a:lnTo>
                      <a:pt x="71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0"/>
                    </a:lnTo>
                    <a:lnTo>
                      <a:pt x="83" y="0"/>
                    </a:lnTo>
                    <a:lnTo>
                      <a:pt x="87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96" y="0"/>
                    </a:lnTo>
                    <a:lnTo>
                      <a:pt x="99" y="0"/>
                    </a:lnTo>
                    <a:lnTo>
                      <a:pt x="103" y="0"/>
                    </a:lnTo>
                    <a:lnTo>
                      <a:pt x="108" y="0"/>
                    </a:lnTo>
                    <a:lnTo>
                      <a:pt x="111" y="0"/>
                    </a:lnTo>
                    <a:lnTo>
                      <a:pt x="114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9" name="Line 190"/>
              <p:cNvSpPr>
                <a:spLocks noChangeShapeType="1"/>
              </p:cNvSpPr>
              <p:nvPr/>
            </p:nvSpPr>
            <p:spPr bwMode="auto">
              <a:xfrm flipV="1">
                <a:off x="3466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0" name="Freeform 191"/>
              <p:cNvSpPr>
                <a:spLocks/>
              </p:cNvSpPr>
              <p:nvPr/>
            </p:nvSpPr>
            <p:spPr bwMode="auto">
              <a:xfrm>
                <a:off x="3468" y="3594"/>
                <a:ext cx="77" cy="1"/>
              </a:xfrm>
              <a:custGeom>
                <a:avLst/>
                <a:gdLst>
                  <a:gd name="T0" fmla="*/ 0 w 80"/>
                  <a:gd name="T1" fmla="*/ 3 w 80"/>
                  <a:gd name="T2" fmla="*/ 7 w 80"/>
                  <a:gd name="T3" fmla="*/ 10 w 80"/>
                  <a:gd name="T4" fmla="*/ 13 w 80"/>
                  <a:gd name="T5" fmla="*/ 16 w 80"/>
                  <a:gd name="T6" fmla="*/ 19 w 80"/>
                  <a:gd name="T7" fmla="*/ 23 w 80"/>
                  <a:gd name="T8" fmla="*/ 26 w 80"/>
                  <a:gd name="T9" fmla="*/ 31 w 80"/>
                  <a:gd name="T10" fmla="*/ 34 w 80"/>
                  <a:gd name="T11" fmla="*/ 37 w 80"/>
                  <a:gd name="T12" fmla="*/ 40 w 80"/>
                  <a:gd name="T13" fmla="*/ 44 w 80"/>
                  <a:gd name="T14" fmla="*/ 47 w 80"/>
                  <a:gd name="T15" fmla="*/ 50 w 80"/>
                  <a:gd name="T16" fmla="*/ 53 w 80"/>
                  <a:gd name="T17" fmla="*/ 56 w 80"/>
                  <a:gd name="T18" fmla="*/ 60 w 80"/>
                  <a:gd name="T19" fmla="*/ 63 w 80"/>
                  <a:gd name="T20" fmla="*/ 66 w 80"/>
                  <a:gd name="T21" fmla="*/ 69 w 80"/>
                  <a:gd name="T22" fmla="*/ 74 w 80"/>
                  <a:gd name="T23" fmla="*/ 77 w 80"/>
                  <a:gd name="T24" fmla="*/ 80 w 8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</a:cxnLst>
                <a:rect l="0" t="0" r="r" b="b"/>
                <a:pathLst>
                  <a:path w="80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0"/>
                    </a:lnTo>
                    <a:lnTo>
                      <a:pt x="31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4" y="0"/>
                    </a:lnTo>
                    <a:lnTo>
                      <a:pt x="47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60" y="0"/>
                    </a:lnTo>
                    <a:lnTo>
                      <a:pt x="63" y="0"/>
                    </a:lnTo>
                    <a:lnTo>
                      <a:pt x="66" y="0"/>
                    </a:lnTo>
                    <a:lnTo>
                      <a:pt x="69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1" name="Line 192"/>
              <p:cNvSpPr>
                <a:spLocks noChangeShapeType="1"/>
              </p:cNvSpPr>
              <p:nvPr/>
            </p:nvSpPr>
            <p:spPr bwMode="auto">
              <a:xfrm>
                <a:off x="3545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2" name="Freeform 193"/>
              <p:cNvSpPr>
                <a:spLocks/>
              </p:cNvSpPr>
              <p:nvPr/>
            </p:nvSpPr>
            <p:spPr bwMode="auto">
              <a:xfrm>
                <a:off x="3548" y="3596"/>
                <a:ext cx="125" cy="1"/>
              </a:xfrm>
              <a:custGeom>
                <a:avLst/>
                <a:gdLst>
                  <a:gd name="T0" fmla="*/ 0 w 130"/>
                  <a:gd name="T1" fmla="*/ 3 w 130"/>
                  <a:gd name="T2" fmla="*/ 6 w 130"/>
                  <a:gd name="T3" fmla="*/ 9 w 130"/>
                  <a:gd name="T4" fmla="*/ 13 w 130"/>
                  <a:gd name="T5" fmla="*/ 16 w 130"/>
                  <a:gd name="T6" fmla="*/ 19 w 130"/>
                  <a:gd name="T7" fmla="*/ 22 w 130"/>
                  <a:gd name="T8" fmla="*/ 25 w 130"/>
                  <a:gd name="T9" fmla="*/ 30 w 130"/>
                  <a:gd name="T10" fmla="*/ 33 w 130"/>
                  <a:gd name="T11" fmla="*/ 37 w 130"/>
                  <a:gd name="T12" fmla="*/ 40 w 130"/>
                  <a:gd name="T13" fmla="*/ 43 w 130"/>
                  <a:gd name="T14" fmla="*/ 46 w 130"/>
                  <a:gd name="T15" fmla="*/ 49 w 130"/>
                  <a:gd name="T16" fmla="*/ 53 w 130"/>
                  <a:gd name="T17" fmla="*/ 56 w 130"/>
                  <a:gd name="T18" fmla="*/ 59 w 130"/>
                  <a:gd name="T19" fmla="*/ 62 w 130"/>
                  <a:gd name="T20" fmla="*/ 65 w 130"/>
                  <a:gd name="T21" fmla="*/ 69 w 130"/>
                  <a:gd name="T22" fmla="*/ 74 w 130"/>
                  <a:gd name="T23" fmla="*/ 77 w 130"/>
                  <a:gd name="T24" fmla="*/ 80 w 130"/>
                  <a:gd name="T25" fmla="*/ 83 w 130"/>
                  <a:gd name="T26" fmla="*/ 86 w 130"/>
                  <a:gd name="T27" fmla="*/ 90 w 130"/>
                  <a:gd name="T28" fmla="*/ 93 w 130"/>
                  <a:gd name="T29" fmla="*/ 96 w 130"/>
                  <a:gd name="T30" fmla="*/ 99 w 130"/>
                  <a:gd name="T31" fmla="*/ 102 w 130"/>
                  <a:gd name="T32" fmla="*/ 106 w 130"/>
                  <a:gd name="T33" fmla="*/ 109 w 130"/>
                  <a:gd name="T34" fmla="*/ 114 w 130"/>
                  <a:gd name="T35" fmla="*/ 117 w 130"/>
                  <a:gd name="T36" fmla="*/ 120 w 130"/>
                  <a:gd name="T37" fmla="*/ 123 w 130"/>
                  <a:gd name="T38" fmla="*/ 127 w 130"/>
                  <a:gd name="T39" fmla="*/ 130 w 13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</a:cxnLst>
                <a:rect l="0" t="0" r="r" b="b"/>
                <a:pathLst>
                  <a:path w="130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2" y="0"/>
                    </a:lnTo>
                    <a:lnTo>
                      <a:pt x="25" y="0"/>
                    </a:lnTo>
                    <a:lnTo>
                      <a:pt x="30" y="0"/>
                    </a:lnTo>
                    <a:lnTo>
                      <a:pt x="33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49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59" y="0"/>
                    </a:lnTo>
                    <a:lnTo>
                      <a:pt x="62" y="0"/>
                    </a:lnTo>
                    <a:lnTo>
                      <a:pt x="65" y="0"/>
                    </a:lnTo>
                    <a:lnTo>
                      <a:pt x="69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0"/>
                    </a:lnTo>
                    <a:lnTo>
                      <a:pt x="83" y="0"/>
                    </a:lnTo>
                    <a:lnTo>
                      <a:pt x="86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96" y="0"/>
                    </a:lnTo>
                    <a:lnTo>
                      <a:pt x="99" y="0"/>
                    </a:lnTo>
                    <a:lnTo>
                      <a:pt x="102" y="0"/>
                    </a:lnTo>
                    <a:lnTo>
                      <a:pt x="106" y="0"/>
                    </a:lnTo>
                    <a:lnTo>
                      <a:pt x="109" y="0"/>
                    </a:lnTo>
                    <a:lnTo>
                      <a:pt x="114" y="0"/>
                    </a:lnTo>
                    <a:lnTo>
                      <a:pt x="117" y="0"/>
                    </a:lnTo>
                    <a:lnTo>
                      <a:pt x="120" y="0"/>
                    </a:lnTo>
                    <a:lnTo>
                      <a:pt x="123" y="0"/>
                    </a:lnTo>
                    <a:lnTo>
                      <a:pt x="127" y="0"/>
                    </a:lnTo>
                    <a:lnTo>
                      <a:pt x="130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" name="Line 194"/>
              <p:cNvSpPr>
                <a:spLocks noChangeShapeType="1"/>
              </p:cNvSpPr>
              <p:nvPr/>
            </p:nvSpPr>
            <p:spPr bwMode="auto">
              <a:xfrm flipV="1">
                <a:off x="3674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4" name="Line 195"/>
              <p:cNvSpPr>
                <a:spLocks noChangeShapeType="1"/>
              </p:cNvSpPr>
              <p:nvPr/>
            </p:nvSpPr>
            <p:spPr bwMode="auto">
              <a:xfrm>
                <a:off x="3676" y="359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5" name="Line 196"/>
              <p:cNvSpPr>
                <a:spLocks noChangeShapeType="1"/>
              </p:cNvSpPr>
              <p:nvPr/>
            </p:nvSpPr>
            <p:spPr bwMode="auto">
              <a:xfrm flipV="1">
                <a:off x="3679" y="3591"/>
                <a:ext cx="3" cy="3"/>
              </a:xfrm>
              <a:prstGeom prst="line">
                <a:avLst/>
              </a:prstGeom>
              <a:noFill/>
              <a:ln w="2698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6" name="Line 197"/>
              <p:cNvSpPr>
                <a:spLocks noChangeShapeType="1"/>
              </p:cNvSpPr>
              <p:nvPr/>
            </p:nvSpPr>
            <p:spPr bwMode="auto">
              <a:xfrm flipV="1">
                <a:off x="3682" y="3579"/>
                <a:ext cx="4" cy="12"/>
              </a:xfrm>
              <a:prstGeom prst="line">
                <a:avLst/>
              </a:prstGeom>
              <a:noFill/>
              <a:ln w="2063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7" name="Line 198"/>
              <p:cNvSpPr>
                <a:spLocks noChangeShapeType="1"/>
              </p:cNvSpPr>
              <p:nvPr/>
            </p:nvSpPr>
            <p:spPr bwMode="auto">
              <a:xfrm>
                <a:off x="3686" y="3579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8" name="Line 199"/>
              <p:cNvSpPr>
                <a:spLocks noChangeShapeType="1"/>
              </p:cNvSpPr>
              <p:nvPr/>
            </p:nvSpPr>
            <p:spPr bwMode="auto">
              <a:xfrm>
                <a:off x="3689" y="3581"/>
                <a:ext cx="2" cy="11"/>
              </a:xfrm>
              <a:prstGeom prst="line">
                <a:avLst/>
              </a:prstGeom>
              <a:noFill/>
              <a:ln w="2063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9" name="Freeform 200"/>
              <p:cNvSpPr>
                <a:spLocks/>
              </p:cNvSpPr>
              <p:nvPr/>
            </p:nvSpPr>
            <p:spPr bwMode="auto">
              <a:xfrm>
                <a:off x="3691" y="3592"/>
                <a:ext cx="8" cy="4"/>
              </a:xfrm>
              <a:custGeom>
                <a:avLst/>
                <a:gdLst>
                  <a:gd name="T0" fmla="*/ 0 w 8"/>
                  <a:gd name="T1" fmla="*/ 0 h 4"/>
                  <a:gd name="T2" fmla="*/ 3 w 8"/>
                  <a:gd name="T3" fmla="*/ 2 h 4"/>
                  <a:gd name="T4" fmla="*/ 8 w 8"/>
                  <a:gd name="T5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" h="4">
                    <a:moveTo>
                      <a:pt x="0" y="0"/>
                    </a:moveTo>
                    <a:lnTo>
                      <a:pt x="3" y="2"/>
                    </a:lnTo>
                    <a:lnTo>
                      <a:pt x="8" y="4"/>
                    </a:lnTo>
                  </a:path>
                </a:pathLst>
              </a:custGeom>
              <a:noFill/>
              <a:ln w="23813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0" name="Freeform 201"/>
              <p:cNvSpPr>
                <a:spLocks/>
              </p:cNvSpPr>
              <p:nvPr/>
            </p:nvSpPr>
            <p:spPr bwMode="auto">
              <a:xfrm>
                <a:off x="3699" y="3596"/>
                <a:ext cx="6" cy="1"/>
              </a:xfrm>
              <a:custGeom>
                <a:avLst/>
                <a:gdLst>
                  <a:gd name="T0" fmla="*/ 0 w 6"/>
                  <a:gd name="T1" fmla="*/ 3 w 6"/>
                  <a:gd name="T2" fmla="*/ 6 w 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1" name="Line 202"/>
              <p:cNvSpPr>
                <a:spLocks noChangeShapeType="1"/>
              </p:cNvSpPr>
              <p:nvPr/>
            </p:nvSpPr>
            <p:spPr bwMode="auto">
              <a:xfrm flipV="1">
                <a:off x="3707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2" name="Line 203"/>
              <p:cNvSpPr>
                <a:spLocks noChangeShapeType="1"/>
              </p:cNvSpPr>
              <p:nvPr/>
            </p:nvSpPr>
            <p:spPr bwMode="auto">
              <a:xfrm flipV="1">
                <a:off x="3709" y="3589"/>
                <a:ext cx="3" cy="5"/>
              </a:xfrm>
              <a:prstGeom prst="line">
                <a:avLst/>
              </a:prstGeom>
              <a:noFill/>
              <a:ln w="2698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3" name="Line 204"/>
              <p:cNvSpPr>
                <a:spLocks noChangeShapeType="1"/>
              </p:cNvSpPr>
              <p:nvPr/>
            </p:nvSpPr>
            <p:spPr bwMode="auto">
              <a:xfrm>
                <a:off x="3712" y="3589"/>
                <a:ext cx="1" cy="6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4" name="Freeform 205"/>
              <p:cNvSpPr>
                <a:spLocks/>
              </p:cNvSpPr>
              <p:nvPr/>
            </p:nvSpPr>
            <p:spPr bwMode="auto">
              <a:xfrm>
                <a:off x="3714" y="3596"/>
                <a:ext cx="30" cy="1"/>
              </a:xfrm>
              <a:custGeom>
                <a:avLst/>
                <a:gdLst>
                  <a:gd name="T0" fmla="*/ 0 w 31"/>
                  <a:gd name="T1" fmla="*/ 3 w 31"/>
                  <a:gd name="T2" fmla="*/ 6 w 31"/>
                  <a:gd name="T3" fmla="*/ 10 w 31"/>
                  <a:gd name="T4" fmla="*/ 13 w 31"/>
                  <a:gd name="T5" fmla="*/ 16 w 31"/>
                  <a:gd name="T6" fmla="*/ 19 w 31"/>
                  <a:gd name="T7" fmla="*/ 24 w 31"/>
                  <a:gd name="T8" fmla="*/ 27 w 31"/>
                  <a:gd name="T9" fmla="*/ 31 w 3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</a:cxnLst>
                <a:rect l="0" t="0" r="r" b="b"/>
                <a:pathLst>
                  <a:path w="31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1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5" name="Line 206"/>
              <p:cNvSpPr>
                <a:spLocks noChangeShapeType="1"/>
              </p:cNvSpPr>
              <p:nvPr/>
            </p:nvSpPr>
            <p:spPr bwMode="auto">
              <a:xfrm flipV="1">
                <a:off x="3745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6" name="Line 207"/>
              <p:cNvSpPr>
                <a:spLocks noChangeShapeType="1"/>
              </p:cNvSpPr>
              <p:nvPr/>
            </p:nvSpPr>
            <p:spPr bwMode="auto">
              <a:xfrm flipV="1">
                <a:off x="3750" y="3581"/>
                <a:ext cx="3" cy="11"/>
              </a:xfrm>
              <a:prstGeom prst="line">
                <a:avLst/>
              </a:prstGeom>
              <a:noFill/>
              <a:ln w="2063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7" name="Line 208"/>
              <p:cNvSpPr>
                <a:spLocks noChangeShapeType="1"/>
              </p:cNvSpPr>
              <p:nvPr/>
            </p:nvSpPr>
            <p:spPr bwMode="auto">
              <a:xfrm>
                <a:off x="3753" y="3581"/>
                <a:ext cx="3" cy="4"/>
              </a:xfrm>
              <a:prstGeom prst="line">
                <a:avLst/>
              </a:prstGeom>
              <a:noFill/>
              <a:ln w="2698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8" name="Line 209"/>
              <p:cNvSpPr>
                <a:spLocks noChangeShapeType="1"/>
              </p:cNvSpPr>
              <p:nvPr/>
            </p:nvSpPr>
            <p:spPr bwMode="auto">
              <a:xfrm>
                <a:off x="3756" y="3585"/>
                <a:ext cx="4" cy="7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9" name="Freeform 210"/>
              <p:cNvSpPr>
                <a:spLocks/>
              </p:cNvSpPr>
              <p:nvPr/>
            </p:nvSpPr>
            <p:spPr bwMode="auto">
              <a:xfrm>
                <a:off x="3760" y="3574"/>
                <a:ext cx="5" cy="18"/>
              </a:xfrm>
              <a:custGeom>
                <a:avLst/>
                <a:gdLst>
                  <a:gd name="T0" fmla="*/ 0 w 6"/>
                  <a:gd name="T1" fmla="*/ 19 h 19"/>
                  <a:gd name="T2" fmla="*/ 3 w 6"/>
                  <a:gd name="T3" fmla="*/ 0 h 19"/>
                  <a:gd name="T4" fmla="*/ 6 w 6"/>
                  <a:gd name="T5" fmla="*/ 19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19">
                    <a:moveTo>
                      <a:pt x="0" y="19"/>
                    </a:moveTo>
                    <a:lnTo>
                      <a:pt x="3" y="0"/>
                    </a:lnTo>
                    <a:lnTo>
                      <a:pt x="6" y="19"/>
                    </a:lnTo>
                  </a:path>
                </a:pathLst>
              </a:custGeom>
              <a:noFill/>
              <a:ln w="20638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0" name="Freeform 211"/>
              <p:cNvSpPr>
                <a:spLocks/>
              </p:cNvSpPr>
              <p:nvPr/>
            </p:nvSpPr>
            <p:spPr bwMode="auto">
              <a:xfrm>
                <a:off x="3765" y="3592"/>
                <a:ext cx="6" cy="4"/>
              </a:xfrm>
              <a:custGeom>
                <a:avLst/>
                <a:gdLst>
                  <a:gd name="T0" fmla="*/ 0 w 6"/>
                  <a:gd name="T1" fmla="*/ 0 h 4"/>
                  <a:gd name="T2" fmla="*/ 3 w 6"/>
                  <a:gd name="T3" fmla="*/ 2 h 4"/>
                  <a:gd name="T4" fmla="*/ 6 w 6"/>
                  <a:gd name="T5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4">
                    <a:moveTo>
                      <a:pt x="0" y="0"/>
                    </a:moveTo>
                    <a:lnTo>
                      <a:pt x="3" y="2"/>
                    </a:lnTo>
                    <a:lnTo>
                      <a:pt x="6" y="4"/>
                    </a:lnTo>
                  </a:path>
                </a:pathLst>
              </a:custGeom>
              <a:noFill/>
              <a:ln w="23813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413"/>
            <p:cNvGrpSpPr>
              <a:grpSpLocks/>
            </p:cNvGrpSpPr>
            <p:nvPr/>
          </p:nvGrpSpPr>
          <p:grpSpPr bwMode="auto">
            <a:xfrm>
              <a:off x="1513" y="2317"/>
              <a:ext cx="2724" cy="1280"/>
              <a:chOff x="1513" y="2317"/>
              <a:chExt cx="2724" cy="1280"/>
            </a:xfrm>
          </p:grpSpPr>
          <p:sp>
            <p:nvSpPr>
              <p:cNvPr id="611" name="Freeform 213"/>
              <p:cNvSpPr>
                <a:spLocks/>
              </p:cNvSpPr>
              <p:nvPr/>
            </p:nvSpPr>
            <p:spPr bwMode="auto">
              <a:xfrm>
                <a:off x="3771" y="3596"/>
                <a:ext cx="50" cy="1"/>
              </a:xfrm>
              <a:custGeom>
                <a:avLst/>
                <a:gdLst>
                  <a:gd name="T0" fmla="*/ 0 w 52"/>
                  <a:gd name="T1" fmla="*/ 4 w 52"/>
                  <a:gd name="T2" fmla="*/ 9 w 52"/>
                  <a:gd name="T3" fmla="*/ 12 w 52"/>
                  <a:gd name="T4" fmla="*/ 15 w 52"/>
                  <a:gd name="T5" fmla="*/ 18 w 52"/>
                  <a:gd name="T6" fmla="*/ 21 w 52"/>
                  <a:gd name="T7" fmla="*/ 25 w 52"/>
                  <a:gd name="T8" fmla="*/ 28 w 52"/>
                  <a:gd name="T9" fmla="*/ 31 w 52"/>
                  <a:gd name="T10" fmla="*/ 34 w 52"/>
                  <a:gd name="T11" fmla="*/ 37 w 52"/>
                  <a:gd name="T12" fmla="*/ 41 w 52"/>
                  <a:gd name="T13" fmla="*/ 44 w 52"/>
                  <a:gd name="T14" fmla="*/ 49 w 52"/>
                  <a:gd name="T15" fmla="*/ 52 w 5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</a:cxnLst>
                <a:rect l="0" t="0" r="r" b="b"/>
                <a:pathLst>
                  <a:path w="52">
                    <a:moveTo>
                      <a:pt x="0" y="0"/>
                    </a:moveTo>
                    <a:lnTo>
                      <a:pt x="4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0"/>
                    </a:lnTo>
                    <a:lnTo>
                      <a:pt x="25" y="0"/>
                    </a:lnTo>
                    <a:lnTo>
                      <a:pt x="28" y="0"/>
                    </a:lnTo>
                    <a:lnTo>
                      <a:pt x="31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1" y="0"/>
                    </a:lnTo>
                    <a:lnTo>
                      <a:pt x="44" y="0"/>
                    </a:lnTo>
                    <a:lnTo>
                      <a:pt x="49" y="0"/>
                    </a:lnTo>
                    <a:lnTo>
                      <a:pt x="52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2" name="Line 214"/>
              <p:cNvSpPr>
                <a:spLocks noChangeShapeType="1"/>
              </p:cNvSpPr>
              <p:nvPr/>
            </p:nvSpPr>
            <p:spPr bwMode="auto">
              <a:xfrm flipV="1">
                <a:off x="3822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3" name="Line 215"/>
              <p:cNvSpPr>
                <a:spLocks noChangeShapeType="1"/>
              </p:cNvSpPr>
              <p:nvPr/>
            </p:nvSpPr>
            <p:spPr bwMode="auto">
              <a:xfrm>
                <a:off x="3824" y="359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" name="Line 216"/>
              <p:cNvSpPr>
                <a:spLocks noChangeShapeType="1"/>
              </p:cNvSpPr>
              <p:nvPr/>
            </p:nvSpPr>
            <p:spPr bwMode="auto">
              <a:xfrm flipV="1">
                <a:off x="3827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" name="Line 217"/>
              <p:cNvSpPr>
                <a:spLocks noChangeShapeType="1"/>
              </p:cNvSpPr>
              <p:nvPr/>
            </p:nvSpPr>
            <p:spPr bwMode="auto">
              <a:xfrm flipV="1">
                <a:off x="3830" y="3589"/>
                <a:ext cx="3" cy="3"/>
              </a:xfrm>
              <a:prstGeom prst="line">
                <a:avLst/>
              </a:prstGeom>
              <a:noFill/>
              <a:ln w="2698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" name="Line 218"/>
              <p:cNvSpPr>
                <a:spLocks noChangeShapeType="1"/>
              </p:cNvSpPr>
              <p:nvPr/>
            </p:nvSpPr>
            <p:spPr bwMode="auto">
              <a:xfrm flipV="1">
                <a:off x="3833" y="3587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" name="Line 219"/>
              <p:cNvSpPr>
                <a:spLocks noChangeShapeType="1"/>
              </p:cNvSpPr>
              <p:nvPr/>
            </p:nvSpPr>
            <p:spPr bwMode="auto">
              <a:xfrm>
                <a:off x="3836" y="3587"/>
                <a:ext cx="3" cy="4"/>
              </a:xfrm>
              <a:prstGeom prst="line">
                <a:avLst/>
              </a:prstGeom>
              <a:noFill/>
              <a:ln w="2698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" name="Freeform 220"/>
              <p:cNvSpPr>
                <a:spLocks/>
              </p:cNvSpPr>
              <p:nvPr/>
            </p:nvSpPr>
            <p:spPr bwMode="auto">
              <a:xfrm>
                <a:off x="3839" y="3591"/>
                <a:ext cx="7" cy="3"/>
              </a:xfrm>
              <a:custGeom>
                <a:avLst/>
                <a:gdLst>
                  <a:gd name="T0" fmla="*/ 0 w 7"/>
                  <a:gd name="T1" fmla="*/ 0 h 3"/>
                  <a:gd name="T2" fmla="*/ 3 w 7"/>
                  <a:gd name="T3" fmla="*/ 1 h 3"/>
                  <a:gd name="T4" fmla="*/ 7 w 7"/>
                  <a:gd name="T5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3">
                    <a:moveTo>
                      <a:pt x="0" y="0"/>
                    </a:moveTo>
                    <a:lnTo>
                      <a:pt x="3" y="1"/>
                    </a:lnTo>
                    <a:lnTo>
                      <a:pt x="7" y="3"/>
                    </a:lnTo>
                  </a:path>
                </a:pathLst>
              </a:custGeom>
              <a:noFill/>
              <a:ln w="23813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" name="Line 221"/>
              <p:cNvSpPr>
                <a:spLocks noChangeShapeType="1"/>
              </p:cNvSpPr>
              <p:nvPr/>
            </p:nvSpPr>
            <p:spPr bwMode="auto">
              <a:xfrm>
                <a:off x="3846" y="359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" name="Line 222"/>
              <p:cNvSpPr>
                <a:spLocks noChangeShapeType="1"/>
              </p:cNvSpPr>
              <p:nvPr/>
            </p:nvSpPr>
            <p:spPr bwMode="auto">
              <a:xfrm>
                <a:off x="3849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" name="Freeform 223"/>
              <p:cNvSpPr>
                <a:spLocks/>
              </p:cNvSpPr>
              <p:nvPr/>
            </p:nvSpPr>
            <p:spPr bwMode="auto">
              <a:xfrm>
                <a:off x="3852" y="3596"/>
                <a:ext cx="10" cy="1"/>
              </a:xfrm>
              <a:custGeom>
                <a:avLst/>
                <a:gdLst>
                  <a:gd name="T0" fmla="*/ 0 w 11"/>
                  <a:gd name="T1" fmla="*/ 3 w 11"/>
                  <a:gd name="T2" fmla="*/ 8 w 11"/>
                  <a:gd name="T3" fmla="*/ 11 w 1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1">
                    <a:moveTo>
                      <a:pt x="0" y="0"/>
                    </a:moveTo>
                    <a:lnTo>
                      <a:pt x="3" y="0"/>
                    </a:lnTo>
                    <a:lnTo>
                      <a:pt x="8" y="0"/>
                    </a:lnTo>
                    <a:lnTo>
                      <a:pt x="11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" name="Line 224"/>
              <p:cNvSpPr>
                <a:spLocks noChangeShapeType="1"/>
              </p:cNvSpPr>
              <p:nvPr/>
            </p:nvSpPr>
            <p:spPr bwMode="auto">
              <a:xfrm flipV="1">
                <a:off x="3863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3" name="Line 225"/>
              <p:cNvSpPr>
                <a:spLocks noChangeShapeType="1"/>
              </p:cNvSpPr>
              <p:nvPr/>
            </p:nvSpPr>
            <p:spPr bwMode="auto">
              <a:xfrm>
                <a:off x="3869" y="3592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" name="Freeform 226"/>
              <p:cNvSpPr>
                <a:spLocks/>
              </p:cNvSpPr>
              <p:nvPr/>
            </p:nvSpPr>
            <p:spPr bwMode="auto">
              <a:xfrm>
                <a:off x="3872" y="3592"/>
                <a:ext cx="6" cy="4"/>
              </a:xfrm>
              <a:custGeom>
                <a:avLst/>
                <a:gdLst>
                  <a:gd name="T0" fmla="*/ 0 w 6"/>
                  <a:gd name="T1" fmla="*/ 0 h 4"/>
                  <a:gd name="T2" fmla="*/ 3 w 6"/>
                  <a:gd name="T3" fmla="*/ 2 h 4"/>
                  <a:gd name="T4" fmla="*/ 6 w 6"/>
                  <a:gd name="T5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4">
                    <a:moveTo>
                      <a:pt x="0" y="0"/>
                    </a:moveTo>
                    <a:lnTo>
                      <a:pt x="3" y="2"/>
                    </a:lnTo>
                    <a:lnTo>
                      <a:pt x="6" y="4"/>
                    </a:lnTo>
                  </a:path>
                </a:pathLst>
              </a:custGeom>
              <a:noFill/>
              <a:ln w="23813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5" name="Freeform 227"/>
              <p:cNvSpPr>
                <a:spLocks/>
              </p:cNvSpPr>
              <p:nvPr/>
            </p:nvSpPr>
            <p:spPr bwMode="auto">
              <a:xfrm>
                <a:off x="3878" y="3596"/>
                <a:ext cx="15" cy="1"/>
              </a:xfrm>
              <a:custGeom>
                <a:avLst/>
                <a:gdLst>
                  <a:gd name="T0" fmla="*/ 0 w 16"/>
                  <a:gd name="T1" fmla="*/ 3 w 16"/>
                  <a:gd name="T2" fmla="*/ 7 w 16"/>
                  <a:gd name="T3" fmla="*/ 10 w 16"/>
                  <a:gd name="T4" fmla="*/ 13 w 16"/>
                  <a:gd name="T5" fmla="*/ 16 w 1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</a:cxnLst>
                <a:rect l="0" t="0" r="r" b="b"/>
                <a:pathLst>
                  <a:path w="16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6" name="Line 228"/>
              <p:cNvSpPr>
                <a:spLocks noChangeShapeType="1"/>
              </p:cNvSpPr>
              <p:nvPr/>
            </p:nvSpPr>
            <p:spPr bwMode="auto">
              <a:xfrm flipV="1">
                <a:off x="3895" y="3594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7" name="Line 229"/>
              <p:cNvSpPr>
                <a:spLocks noChangeShapeType="1"/>
              </p:cNvSpPr>
              <p:nvPr/>
            </p:nvSpPr>
            <p:spPr bwMode="auto">
              <a:xfrm>
                <a:off x="3898" y="359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8" name="Freeform 230"/>
              <p:cNvSpPr>
                <a:spLocks/>
              </p:cNvSpPr>
              <p:nvPr/>
            </p:nvSpPr>
            <p:spPr bwMode="auto">
              <a:xfrm>
                <a:off x="3901" y="3591"/>
                <a:ext cx="6" cy="3"/>
              </a:xfrm>
              <a:custGeom>
                <a:avLst/>
                <a:gdLst>
                  <a:gd name="T0" fmla="*/ 0 w 7"/>
                  <a:gd name="T1" fmla="*/ 3 h 3"/>
                  <a:gd name="T2" fmla="*/ 4 w 7"/>
                  <a:gd name="T3" fmla="*/ 1 h 3"/>
                  <a:gd name="T4" fmla="*/ 7 w 7"/>
                  <a:gd name="T5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3">
                    <a:moveTo>
                      <a:pt x="0" y="3"/>
                    </a:moveTo>
                    <a:lnTo>
                      <a:pt x="4" y="1"/>
                    </a:lnTo>
                    <a:lnTo>
                      <a:pt x="7" y="0"/>
                    </a:lnTo>
                  </a:path>
                </a:pathLst>
              </a:custGeom>
              <a:noFill/>
              <a:ln w="23813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9" name="Freeform 231"/>
              <p:cNvSpPr>
                <a:spLocks/>
              </p:cNvSpPr>
              <p:nvPr/>
            </p:nvSpPr>
            <p:spPr bwMode="auto">
              <a:xfrm>
                <a:off x="3907" y="3587"/>
                <a:ext cx="6" cy="4"/>
              </a:xfrm>
              <a:custGeom>
                <a:avLst/>
                <a:gdLst>
                  <a:gd name="T0" fmla="*/ 0 w 6"/>
                  <a:gd name="T1" fmla="*/ 4 h 4"/>
                  <a:gd name="T2" fmla="*/ 3 w 6"/>
                  <a:gd name="T3" fmla="*/ 0 h 4"/>
                  <a:gd name="T4" fmla="*/ 6 w 6"/>
                  <a:gd name="T5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4">
                    <a:moveTo>
                      <a:pt x="0" y="4"/>
                    </a:moveTo>
                    <a:lnTo>
                      <a:pt x="3" y="0"/>
                    </a:lnTo>
                    <a:lnTo>
                      <a:pt x="6" y="4"/>
                    </a:lnTo>
                  </a:path>
                </a:pathLst>
              </a:custGeom>
              <a:noFill/>
              <a:ln w="26988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0" name="Freeform 232"/>
              <p:cNvSpPr>
                <a:spLocks/>
              </p:cNvSpPr>
              <p:nvPr/>
            </p:nvSpPr>
            <p:spPr bwMode="auto">
              <a:xfrm>
                <a:off x="3913" y="3589"/>
                <a:ext cx="10" cy="3"/>
              </a:xfrm>
              <a:custGeom>
                <a:avLst/>
                <a:gdLst>
                  <a:gd name="T0" fmla="*/ 0 w 10"/>
                  <a:gd name="T1" fmla="*/ 2 h 3"/>
                  <a:gd name="T2" fmla="*/ 3 w 10"/>
                  <a:gd name="T3" fmla="*/ 3 h 3"/>
                  <a:gd name="T4" fmla="*/ 7 w 10"/>
                  <a:gd name="T5" fmla="*/ 2 h 3"/>
                  <a:gd name="T6" fmla="*/ 10 w 10"/>
                  <a:gd name="T7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" h="3">
                    <a:moveTo>
                      <a:pt x="0" y="2"/>
                    </a:moveTo>
                    <a:lnTo>
                      <a:pt x="3" y="3"/>
                    </a:lnTo>
                    <a:lnTo>
                      <a:pt x="7" y="2"/>
                    </a:lnTo>
                    <a:lnTo>
                      <a:pt x="10" y="0"/>
                    </a:lnTo>
                  </a:path>
                </a:pathLst>
              </a:custGeom>
              <a:noFill/>
              <a:ln w="23813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1" name="Line 233"/>
              <p:cNvSpPr>
                <a:spLocks noChangeShapeType="1"/>
              </p:cNvSpPr>
              <p:nvPr/>
            </p:nvSpPr>
            <p:spPr bwMode="auto">
              <a:xfrm>
                <a:off x="3923" y="3589"/>
                <a:ext cx="3" cy="3"/>
              </a:xfrm>
              <a:prstGeom prst="line">
                <a:avLst/>
              </a:prstGeom>
              <a:noFill/>
              <a:ln w="26988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2" name="Line 234"/>
              <p:cNvSpPr>
                <a:spLocks noChangeShapeType="1"/>
              </p:cNvSpPr>
              <p:nvPr/>
            </p:nvSpPr>
            <p:spPr bwMode="auto">
              <a:xfrm>
                <a:off x="3926" y="3592"/>
                <a:ext cx="2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3" name="Freeform 235"/>
              <p:cNvSpPr>
                <a:spLocks/>
              </p:cNvSpPr>
              <p:nvPr/>
            </p:nvSpPr>
            <p:spPr bwMode="auto">
              <a:xfrm>
                <a:off x="3928" y="3594"/>
                <a:ext cx="158" cy="1"/>
              </a:xfrm>
              <a:custGeom>
                <a:avLst/>
                <a:gdLst>
                  <a:gd name="T0" fmla="*/ 0 w 164"/>
                  <a:gd name="T1" fmla="*/ 3 w 164"/>
                  <a:gd name="T2" fmla="*/ 7 w 164"/>
                  <a:gd name="T3" fmla="*/ 12 w 164"/>
                  <a:gd name="T4" fmla="*/ 15 w 164"/>
                  <a:gd name="T5" fmla="*/ 18 w 164"/>
                  <a:gd name="T6" fmla="*/ 21 w 164"/>
                  <a:gd name="T7" fmla="*/ 24 w 164"/>
                  <a:gd name="T8" fmla="*/ 28 w 164"/>
                  <a:gd name="T9" fmla="*/ 31 w 164"/>
                  <a:gd name="T10" fmla="*/ 34 w 164"/>
                  <a:gd name="T11" fmla="*/ 37 w 164"/>
                  <a:gd name="T12" fmla="*/ 40 w 164"/>
                  <a:gd name="T13" fmla="*/ 44 w 164"/>
                  <a:gd name="T14" fmla="*/ 47 w 164"/>
                  <a:gd name="T15" fmla="*/ 52 w 164"/>
                  <a:gd name="T16" fmla="*/ 55 w 164"/>
                  <a:gd name="T17" fmla="*/ 58 w 164"/>
                  <a:gd name="T18" fmla="*/ 61 w 164"/>
                  <a:gd name="T19" fmla="*/ 64 w 164"/>
                  <a:gd name="T20" fmla="*/ 68 w 164"/>
                  <a:gd name="T21" fmla="*/ 71 w 164"/>
                  <a:gd name="T22" fmla="*/ 74 w 164"/>
                  <a:gd name="T23" fmla="*/ 77 w 164"/>
                  <a:gd name="T24" fmla="*/ 81 w 164"/>
                  <a:gd name="T25" fmla="*/ 84 w 164"/>
                  <a:gd name="T26" fmla="*/ 87 w 164"/>
                  <a:gd name="T27" fmla="*/ 90 w 164"/>
                  <a:gd name="T28" fmla="*/ 95 w 164"/>
                  <a:gd name="T29" fmla="*/ 98 w 164"/>
                  <a:gd name="T30" fmla="*/ 101 w 164"/>
                  <a:gd name="T31" fmla="*/ 105 w 164"/>
                  <a:gd name="T32" fmla="*/ 108 w 164"/>
                  <a:gd name="T33" fmla="*/ 111 w 164"/>
                  <a:gd name="T34" fmla="*/ 114 w 164"/>
                  <a:gd name="T35" fmla="*/ 117 w 164"/>
                  <a:gd name="T36" fmla="*/ 121 w 164"/>
                  <a:gd name="T37" fmla="*/ 124 w 164"/>
                  <a:gd name="T38" fmla="*/ 127 w 164"/>
                  <a:gd name="T39" fmla="*/ 130 w 164"/>
                  <a:gd name="T40" fmla="*/ 135 w 164"/>
                  <a:gd name="T41" fmla="*/ 138 w 164"/>
                  <a:gd name="T42" fmla="*/ 142 w 164"/>
                  <a:gd name="T43" fmla="*/ 145 w 164"/>
                  <a:gd name="T44" fmla="*/ 148 w 164"/>
                  <a:gd name="T45" fmla="*/ 151 w 164"/>
                  <a:gd name="T46" fmla="*/ 154 w 164"/>
                  <a:gd name="T47" fmla="*/ 158 w 164"/>
                  <a:gd name="T48" fmla="*/ 161 w 164"/>
                  <a:gd name="T49" fmla="*/ 164 w 16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  <a:cxn ang="0">
                    <a:pos x="T41" y="0"/>
                  </a:cxn>
                  <a:cxn ang="0">
                    <a:pos x="T42" y="0"/>
                  </a:cxn>
                  <a:cxn ang="0">
                    <a:pos x="T43" y="0"/>
                  </a:cxn>
                  <a:cxn ang="0">
                    <a:pos x="T44" y="0"/>
                  </a:cxn>
                  <a:cxn ang="0">
                    <a:pos x="T45" y="0"/>
                  </a:cxn>
                  <a:cxn ang="0">
                    <a:pos x="T46" y="0"/>
                  </a:cxn>
                  <a:cxn ang="0">
                    <a:pos x="T47" y="0"/>
                  </a:cxn>
                  <a:cxn ang="0">
                    <a:pos x="T48" y="0"/>
                  </a:cxn>
                  <a:cxn ang="0">
                    <a:pos x="T49" y="0"/>
                  </a:cxn>
                </a:cxnLst>
                <a:rect l="0" t="0" r="r" b="b"/>
                <a:pathLst>
                  <a:path w="164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8" y="0"/>
                    </a:lnTo>
                    <a:lnTo>
                      <a:pt x="31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4" y="0"/>
                    </a:lnTo>
                    <a:lnTo>
                      <a:pt x="47" y="0"/>
                    </a:lnTo>
                    <a:lnTo>
                      <a:pt x="52" y="0"/>
                    </a:lnTo>
                    <a:lnTo>
                      <a:pt x="55" y="0"/>
                    </a:lnTo>
                    <a:lnTo>
                      <a:pt x="58" y="0"/>
                    </a:lnTo>
                    <a:lnTo>
                      <a:pt x="61" y="0"/>
                    </a:lnTo>
                    <a:lnTo>
                      <a:pt x="64" y="0"/>
                    </a:lnTo>
                    <a:lnTo>
                      <a:pt x="68" y="0"/>
                    </a:lnTo>
                    <a:lnTo>
                      <a:pt x="71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1" y="0"/>
                    </a:lnTo>
                    <a:lnTo>
                      <a:pt x="84" y="0"/>
                    </a:lnTo>
                    <a:lnTo>
                      <a:pt x="87" y="0"/>
                    </a:lnTo>
                    <a:lnTo>
                      <a:pt x="90" y="0"/>
                    </a:lnTo>
                    <a:lnTo>
                      <a:pt x="95" y="0"/>
                    </a:lnTo>
                    <a:lnTo>
                      <a:pt x="98" y="0"/>
                    </a:lnTo>
                    <a:lnTo>
                      <a:pt x="101" y="0"/>
                    </a:lnTo>
                    <a:lnTo>
                      <a:pt x="105" y="0"/>
                    </a:lnTo>
                    <a:lnTo>
                      <a:pt x="108" y="0"/>
                    </a:lnTo>
                    <a:lnTo>
                      <a:pt x="111" y="0"/>
                    </a:lnTo>
                    <a:lnTo>
                      <a:pt x="114" y="0"/>
                    </a:lnTo>
                    <a:lnTo>
                      <a:pt x="117" y="0"/>
                    </a:lnTo>
                    <a:lnTo>
                      <a:pt x="121" y="0"/>
                    </a:lnTo>
                    <a:lnTo>
                      <a:pt x="124" y="0"/>
                    </a:lnTo>
                    <a:lnTo>
                      <a:pt x="127" y="0"/>
                    </a:lnTo>
                    <a:lnTo>
                      <a:pt x="130" y="0"/>
                    </a:lnTo>
                    <a:lnTo>
                      <a:pt x="135" y="0"/>
                    </a:lnTo>
                    <a:lnTo>
                      <a:pt x="138" y="0"/>
                    </a:lnTo>
                    <a:lnTo>
                      <a:pt x="142" y="0"/>
                    </a:lnTo>
                    <a:lnTo>
                      <a:pt x="145" y="0"/>
                    </a:lnTo>
                    <a:lnTo>
                      <a:pt x="148" y="0"/>
                    </a:lnTo>
                    <a:lnTo>
                      <a:pt x="151" y="0"/>
                    </a:lnTo>
                    <a:lnTo>
                      <a:pt x="154" y="0"/>
                    </a:lnTo>
                    <a:lnTo>
                      <a:pt x="158" y="0"/>
                    </a:lnTo>
                    <a:lnTo>
                      <a:pt x="161" y="0"/>
                    </a:lnTo>
                    <a:lnTo>
                      <a:pt x="164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4" name="Line 236"/>
              <p:cNvSpPr>
                <a:spLocks noChangeShapeType="1"/>
              </p:cNvSpPr>
              <p:nvPr/>
            </p:nvSpPr>
            <p:spPr bwMode="auto">
              <a:xfrm flipV="1">
                <a:off x="4086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5" name="Freeform 237"/>
              <p:cNvSpPr>
                <a:spLocks/>
              </p:cNvSpPr>
              <p:nvPr/>
            </p:nvSpPr>
            <p:spPr bwMode="auto">
              <a:xfrm>
                <a:off x="4089" y="3592"/>
                <a:ext cx="6" cy="1"/>
              </a:xfrm>
              <a:custGeom>
                <a:avLst/>
                <a:gdLst>
                  <a:gd name="T0" fmla="*/ 0 w 7"/>
                  <a:gd name="T1" fmla="*/ 3 w 7"/>
                  <a:gd name="T2" fmla="*/ 7 w 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7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6" name="Line 238"/>
              <p:cNvSpPr>
                <a:spLocks noChangeShapeType="1"/>
              </p:cNvSpPr>
              <p:nvPr/>
            </p:nvSpPr>
            <p:spPr bwMode="auto">
              <a:xfrm flipV="1">
                <a:off x="4095" y="3591"/>
                <a:ext cx="4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7" name="Freeform 239"/>
              <p:cNvSpPr>
                <a:spLocks/>
              </p:cNvSpPr>
              <p:nvPr/>
            </p:nvSpPr>
            <p:spPr bwMode="auto">
              <a:xfrm>
                <a:off x="4099" y="3591"/>
                <a:ext cx="43" cy="1"/>
              </a:xfrm>
              <a:custGeom>
                <a:avLst/>
                <a:gdLst>
                  <a:gd name="T0" fmla="*/ 0 w 44"/>
                  <a:gd name="T1" fmla="*/ 4 w 44"/>
                  <a:gd name="T2" fmla="*/ 7 w 44"/>
                  <a:gd name="T3" fmla="*/ 10 w 44"/>
                  <a:gd name="T4" fmla="*/ 13 w 44"/>
                  <a:gd name="T5" fmla="*/ 17 w 44"/>
                  <a:gd name="T6" fmla="*/ 20 w 44"/>
                  <a:gd name="T7" fmla="*/ 23 w 44"/>
                  <a:gd name="T8" fmla="*/ 26 w 44"/>
                  <a:gd name="T9" fmla="*/ 29 w 44"/>
                  <a:gd name="T10" fmla="*/ 33 w 44"/>
                  <a:gd name="T11" fmla="*/ 36 w 44"/>
                  <a:gd name="T12" fmla="*/ 41 w 44"/>
                  <a:gd name="T13" fmla="*/ 44 w 4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</a:cxnLst>
                <a:rect l="0" t="0" r="r" b="b"/>
                <a:pathLst>
                  <a:path w="44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3" y="0"/>
                    </a:lnTo>
                    <a:lnTo>
                      <a:pt x="26" y="0"/>
                    </a:lnTo>
                    <a:lnTo>
                      <a:pt x="29" y="0"/>
                    </a:lnTo>
                    <a:lnTo>
                      <a:pt x="33" y="0"/>
                    </a:lnTo>
                    <a:lnTo>
                      <a:pt x="36" y="0"/>
                    </a:lnTo>
                    <a:lnTo>
                      <a:pt x="41" y="0"/>
                    </a:lnTo>
                    <a:lnTo>
                      <a:pt x="44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8" name="Line 240"/>
              <p:cNvSpPr>
                <a:spLocks noChangeShapeType="1"/>
              </p:cNvSpPr>
              <p:nvPr/>
            </p:nvSpPr>
            <p:spPr bwMode="auto">
              <a:xfrm>
                <a:off x="4142" y="3591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9" name="Freeform 241"/>
              <p:cNvSpPr>
                <a:spLocks/>
              </p:cNvSpPr>
              <p:nvPr/>
            </p:nvSpPr>
            <p:spPr bwMode="auto">
              <a:xfrm>
                <a:off x="4144" y="3592"/>
                <a:ext cx="23" cy="1"/>
              </a:xfrm>
              <a:custGeom>
                <a:avLst/>
                <a:gdLst>
                  <a:gd name="T0" fmla="*/ 0 w 23"/>
                  <a:gd name="T1" fmla="*/ 3 w 23"/>
                  <a:gd name="T2" fmla="*/ 6 w 23"/>
                  <a:gd name="T3" fmla="*/ 10 w 23"/>
                  <a:gd name="T4" fmla="*/ 13 w 23"/>
                  <a:gd name="T5" fmla="*/ 16 w 23"/>
                  <a:gd name="T6" fmla="*/ 19 w 23"/>
                  <a:gd name="T7" fmla="*/ 23 w 2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</a:cxnLst>
                <a:rect l="0" t="0" r="r" b="b"/>
                <a:pathLst>
                  <a:path w="23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3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0" name="Line 242"/>
              <p:cNvSpPr>
                <a:spLocks noChangeShapeType="1"/>
              </p:cNvSpPr>
              <p:nvPr/>
            </p:nvSpPr>
            <p:spPr bwMode="auto">
              <a:xfrm flipV="1">
                <a:off x="4167" y="3591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1" name="Line 243"/>
              <p:cNvSpPr>
                <a:spLocks noChangeShapeType="1"/>
              </p:cNvSpPr>
              <p:nvPr/>
            </p:nvSpPr>
            <p:spPr bwMode="auto">
              <a:xfrm>
                <a:off x="4169" y="3591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2" name="Line 244"/>
              <p:cNvSpPr>
                <a:spLocks noChangeShapeType="1"/>
              </p:cNvSpPr>
              <p:nvPr/>
            </p:nvSpPr>
            <p:spPr bwMode="auto">
              <a:xfrm flipV="1">
                <a:off x="4172" y="3589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3" name="Freeform 245"/>
              <p:cNvSpPr>
                <a:spLocks/>
              </p:cNvSpPr>
              <p:nvPr/>
            </p:nvSpPr>
            <p:spPr bwMode="auto">
              <a:xfrm>
                <a:off x="4175" y="3589"/>
                <a:ext cx="8" cy="1"/>
              </a:xfrm>
              <a:custGeom>
                <a:avLst/>
                <a:gdLst>
                  <a:gd name="T0" fmla="*/ 0 w 8"/>
                  <a:gd name="T1" fmla="*/ 5 w 8"/>
                  <a:gd name="T2" fmla="*/ 8 w 8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4" name="Line 246"/>
              <p:cNvSpPr>
                <a:spLocks noChangeShapeType="1"/>
              </p:cNvSpPr>
              <p:nvPr/>
            </p:nvSpPr>
            <p:spPr bwMode="auto">
              <a:xfrm flipV="1">
                <a:off x="4183" y="3587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5" name="Freeform 247"/>
              <p:cNvSpPr>
                <a:spLocks/>
              </p:cNvSpPr>
              <p:nvPr/>
            </p:nvSpPr>
            <p:spPr bwMode="auto">
              <a:xfrm>
                <a:off x="4186" y="3587"/>
                <a:ext cx="6" cy="1"/>
              </a:xfrm>
              <a:custGeom>
                <a:avLst/>
                <a:gdLst>
                  <a:gd name="T0" fmla="*/ 0 w 7"/>
                  <a:gd name="T1" fmla="*/ 4 w 7"/>
                  <a:gd name="T2" fmla="*/ 7 w 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7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6" name="Line 248"/>
              <p:cNvSpPr>
                <a:spLocks noChangeShapeType="1"/>
              </p:cNvSpPr>
              <p:nvPr/>
            </p:nvSpPr>
            <p:spPr bwMode="auto">
              <a:xfrm>
                <a:off x="4192" y="3587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7" name="Freeform 249"/>
              <p:cNvSpPr>
                <a:spLocks/>
              </p:cNvSpPr>
              <p:nvPr/>
            </p:nvSpPr>
            <p:spPr bwMode="auto">
              <a:xfrm>
                <a:off x="4195" y="3589"/>
                <a:ext cx="6" cy="1"/>
              </a:xfrm>
              <a:custGeom>
                <a:avLst/>
                <a:gdLst>
                  <a:gd name="T0" fmla="*/ 0 w 6"/>
                  <a:gd name="T1" fmla="*/ 3 w 6"/>
                  <a:gd name="T2" fmla="*/ 6 w 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8" name="Line 250"/>
              <p:cNvSpPr>
                <a:spLocks noChangeShapeType="1"/>
              </p:cNvSpPr>
              <p:nvPr/>
            </p:nvSpPr>
            <p:spPr bwMode="auto">
              <a:xfrm>
                <a:off x="4201" y="3589"/>
                <a:ext cx="4" cy="2"/>
              </a:xfrm>
              <a:prstGeom prst="line">
                <a:avLst/>
              </a:prstGeom>
              <a:noFill/>
              <a:ln w="23813">
                <a:solidFill>
                  <a:srgbClr val="99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9" name="Freeform 251"/>
              <p:cNvSpPr>
                <a:spLocks/>
              </p:cNvSpPr>
              <p:nvPr/>
            </p:nvSpPr>
            <p:spPr bwMode="auto">
              <a:xfrm>
                <a:off x="4205" y="3591"/>
                <a:ext cx="32" cy="1"/>
              </a:xfrm>
              <a:custGeom>
                <a:avLst/>
                <a:gdLst>
                  <a:gd name="T0" fmla="*/ 0 w 33"/>
                  <a:gd name="T1" fmla="*/ 3 w 33"/>
                  <a:gd name="T2" fmla="*/ 6 w 33"/>
                  <a:gd name="T3" fmla="*/ 9 w 33"/>
                  <a:gd name="T4" fmla="*/ 14 w 33"/>
                  <a:gd name="T5" fmla="*/ 17 w 33"/>
                  <a:gd name="T6" fmla="*/ 21 w 33"/>
                  <a:gd name="T7" fmla="*/ 24 w 33"/>
                  <a:gd name="T8" fmla="*/ 27 w 33"/>
                  <a:gd name="T9" fmla="*/ 30 w 33"/>
                  <a:gd name="T10" fmla="*/ 33 w 3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</a:cxnLst>
                <a:rect l="0" t="0" r="r" b="b"/>
                <a:pathLst>
                  <a:path w="33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4" y="0"/>
                    </a:lnTo>
                    <a:lnTo>
                      <a:pt x="17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3" y="0"/>
                    </a:lnTo>
                  </a:path>
                </a:pathLst>
              </a:custGeom>
              <a:noFill/>
              <a:ln w="19050">
                <a:solidFill>
                  <a:srgbClr val="9933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0" name="Freeform 252"/>
              <p:cNvSpPr>
                <a:spLocks/>
              </p:cNvSpPr>
              <p:nvPr/>
            </p:nvSpPr>
            <p:spPr bwMode="auto">
              <a:xfrm>
                <a:off x="1513" y="3596"/>
                <a:ext cx="85" cy="1"/>
              </a:xfrm>
              <a:custGeom>
                <a:avLst/>
                <a:gdLst>
                  <a:gd name="T0" fmla="*/ 0 w 89"/>
                  <a:gd name="T1" fmla="*/ 3 w 89"/>
                  <a:gd name="T2" fmla="*/ 6 w 89"/>
                  <a:gd name="T3" fmla="*/ 9 w 89"/>
                  <a:gd name="T4" fmla="*/ 12 w 89"/>
                  <a:gd name="T5" fmla="*/ 16 w 89"/>
                  <a:gd name="T6" fmla="*/ 19 w 89"/>
                  <a:gd name="T7" fmla="*/ 24 w 89"/>
                  <a:gd name="T8" fmla="*/ 27 w 89"/>
                  <a:gd name="T9" fmla="*/ 30 w 89"/>
                  <a:gd name="T10" fmla="*/ 33 w 89"/>
                  <a:gd name="T11" fmla="*/ 36 w 89"/>
                  <a:gd name="T12" fmla="*/ 40 w 89"/>
                  <a:gd name="T13" fmla="*/ 43 w 89"/>
                  <a:gd name="T14" fmla="*/ 46 w 89"/>
                  <a:gd name="T15" fmla="*/ 49 w 89"/>
                  <a:gd name="T16" fmla="*/ 53 w 89"/>
                  <a:gd name="T17" fmla="*/ 56 w 89"/>
                  <a:gd name="T18" fmla="*/ 59 w 89"/>
                  <a:gd name="T19" fmla="*/ 64 w 89"/>
                  <a:gd name="T20" fmla="*/ 67 w 89"/>
                  <a:gd name="T21" fmla="*/ 70 w 89"/>
                  <a:gd name="T22" fmla="*/ 73 w 89"/>
                  <a:gd name="T23" fmla="*/ 77 w 89"/>
                  <a:gd name="T24" fmla="*/ 80 w 89"/>
                  <a:gd name="T25" fmla="*/ 83 w 89"/>
                  <a:gd name="T26" fmla="*/ 86 w 89"/>
                  <a:gd name="T27" fmla="*/ 89 w 8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</a:cxnLst>
                <a:rect l="0" t="0" r="r" b="b"/>
                <a:pathLst>
                  <a:path w="89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3" y="0"/>
                    </a:lnTo>
                    <a:lnTo>
                      <a:pt x="36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49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59" y="0"/>
                    </a:lnTo>
                    <a:lnTo>
                      <a:pt x="64" y="0"/>
                    </a:lnTo>
                    <a:lnTo>
                      <a:pt x="67" y="0"/>
                    </a:lnTo>
                    <a:lnTo>
                      <a:pt x="70" y="0"/>
                    </a:lnTo>
                    <a:lnTo>
                      <a:pt x="73" y="0"/>
                    </a:lnTo>
                    <a:lnTo>
                      <a:pt x="77" y="0"/>
                    </a:lnTo>
                    <a:lnTo>
                      <a:pt x="80" y="0"/>
                    </a:lnTo>
                    <a:lnTo>
                      <a:pt x="83" y="0"/>
                    </a:lnTo>
                    <a:lnTo>
                      <a:pt x="86" y="0"/>
                    </a:lnTo>
                    <a:lnTo>
                      <a:pt x="89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1" name="Line 253"/>
              <p:cNvSpPr>
                <a:spLocks noChangeShapeType="1"/>
              </p:cNvSpPr>
              <p:nvPr/>
            </p:nvSpPr>
            <p:spPr bwMode="auto">
              <a:xfrm flipV="1">
                <a:off x="1600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2" name="Freeform 254"/>
              <p:cNvSpPr>
                <a:spLocks/>
              </p:cNvSpPr>
              <p:nvPr/>
            </p:nvSpPr>
            <p:spPr bwMode="auto">
              <a:xfrm>
                <a:off x="1602" y="3594"/>
                <a:ext cx="14" cy="1"/>
              </a:xfrm>
              <a:custGeom>
                <a:avLst/>
                <a:gdLst>
                  <a:gd name="T0" fmla="*/ 0 w 14"/>
                  <a:gd name="T1" fmla="*/ 3 w 14"/>
                  <a:gd name="T2" fmla="*/ 6 w 14"/>
                  <a:gd name="T3" fmla="*/ 9 w 14"/>
                  <a:gd name="T4" fmla="*/ 14 w 1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14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4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3" name="Line 255"/>
              <p:cNvSpPr>
                <a:spLocks noChangeShapeType="1"/>
              </p:cNvSpPr>
              <p:nvPr/>
            </p:nvSpPr>
            <p:spPr bwMode="auto">
              <a:xfrm>
                <a:off x="1616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4" name="Freeform 256"/>
              <p:cNvSpPr>
                <a:spLocks/>
              </p:cNvSpPr>
              <p:nvPr/>
            </p:nvSpPr>
            <p:spPr bwMode="auto">
              <a:xfrm>
                <a:off x="1618" y="3596"/>
                <a:ext cx="109" cy="1"/>
              </a:xfrm>
              <a:custGeom>
                <a:avLst/>
                <a:gdLst>
                  <a:gd name="T0" fmla="*/ 0 w 113"/>
                  <a:gd name="T1" fmla="*/ 4 w 113"/>
                  <a:gd name="T2" fmla="*/ 7 w 113"/>
                  <a:gd name="T3" fmla="*/ 10 w 113"/>
                  <a:gd name="T4" fmla="*/ 13 w 113"/>
                  <a:gd name="T5" fmla="*/ 16 w 113"/>
                  <a:gd name="T6" fmla="*/ 20 w 113"/>
                  <a:gd name="T7" fmla="*/ 23 w 113"/>
                  <a:gd name="T8" fmla="*/ 26 w 113"/>
                  <a:gd name="T9" fmla="*/ 29 w 113"/>
                  <a:gd name="T10" fmla="*/ 32 w 113"/>
                  <a:gd name="T11" fmla="*/ 37 w 113"/>
                  <a:gd name="T12" fmla="*/ 40 w 113"/>
                  <a:gd name="T13" fmla="*/ 44 w 113"/>
                  <a:gd name="T14" fmla="*/ 47 w 113"/>
                  <a:gd name="T15" fmla="*/ 50 w 113"/>
                  <a:gd name="T16" fmla="*/ 53 w 113"/>
                  <a:gd name="T17" fmla="*/ 57 w 113"/>
                  <a:gd name="T18" fmla="*/ 60 w 113"/>
                  <a:gd name="T19" fmla="*/ 63 w 113"/>
                  <a:gd name="T20" fmla="*/ 66 w 113"/>
                  <a:gd name="T21" fmla="*/ 69 w 113"/>
                  <a:gd name="T22" fmla="*/ 73 w 113"/>
                  <a:gd name="T23" fmla="*/ 76 w 113"/>
                  <a:gd name="T24" fmla="*/ 81 w 113"/>
                  <a:gd name="T25" fmla="*/ 84 w 113"/>
                  <a:gd name="T26" fmla="*/ 87 w 113"/>
                  <a:gd name="T27" fmla="*/ 90 w 113"/>
                  <a:gd name="T28" fmla="*/ 93 w 113"/>
                  <a:gd name="T29" fmla="*/ 97 w 113"/>
                  <a:gd name="T30" fmla="*/ 100 w 113"/>
                  <a:gd name="T31" fmla="*/ 103 w 113"/>
                  <a:gd name="T32" fmla="*/ 106 w 113"/>
                  <a:gd name="T33" fmla="*/ 109 w 113"/>
                  <a:gd name="T34" fmla="*/ 113 w 11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</a:cxnLst>
                <a:rect l="0" t="0" r="r" b="b"/>
                <a:pathLst>
                  <a:path w="113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20" y="0"/>
                    </a:lnTo>
                    <a:lnTo>
                      <a:pt x="23" y="0"/>
                    </a:lnTo>
                    <a:lnTo>
                      <a:pt x="26" y="0"/>
                    </a:lnTo>
                    <a:lnTo>
                      <a:pt x="29" y="0"/>
                    </a:lnTo>
                    <a:lnTo>
                      <a:pt x="32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4" y="0"/>
                    </a:lnTo>
                    <a:lnTo>
                      <a:pt x="47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7" y="0"/>
                    </a:lnTo>
                    <a:lnTo>
                      <a:pt x="60" y="0"/>
                    </a:lnTo>
                    <a:lnTo>
                      <a:pt x="63" y="0"/>
                    </a:lnTo>
                    <a:lnTo>
                      <a:pt x="66" y="0"/>
                    </a:lnTo>
                    <a:lnTo>
                      <a:pt x="69" y="0"/>
                    </a:lnTo>
                    <a:lnTo>
                      <a:pt x="73" y="0"/>
                    </a:lnTo>
                    <a:lnTo>
                      <a:pt x="76" y="0"/>
                    </a:lnTo>
                    <a:lnTo>
                      <a:pt x="81" y="0"/>
                    </a:lnTo>
                    <a:lnTo>
                      <a:pt x="84" y="0"/>
                    </a:lnTo>
                    <a:lnTo>
                      <a:pt x="87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97" y="0"/>
                    </a:lnTo>
                    <a:lnTo>
                      <a:pt x="100" y="0"/>
                    </a:lnTo>
                    <a:lnTo>
                      <a:pt x="103" y="0"/>
                    </a:lnTo>
                    <a:lnTo>
                      <a:pt x="106" y="0"/>
                    </a:lnTo>
                    <a:lnTo>
                      <a:pt x="109" y="0"/>
                    </a:lnTo>
                    <a:lnTo>
                      <a:pt x="113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5" name="Line 257"/>
              <p:cNvSpPr>
                <a:spLocks noChangeShapeType="1"/>
              </p:cNvSpPr>
              <p:nvPr/>
            </p:nvSpPr>
            <p:spPr bwMode="auto">
              <a:xfrm flipV="1">
                <a:off x="1728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6" name="Freeform 258"/>
              <p:cNvSpPr>
                <a:spLocks/>
              </p:cNvSpPr>
              <p:nvPr/>
            </p:nvSpPr>
            <p:spPr bwMode="auto">
              <a:xfrm>
                <a:off x="1730" y="3594"/>
                <a:ext cx="10" cy="1"/>
              </a:xfrm>
              <a:custGeom>
                <a:avLst/>
                <a:gdLst>
                  <a:gd name="T0" fmla="*/ 0 w 11"/>
                  <a:gd name="T1" fmla="*/ 5 w 11"/>
                  <a:gd name="T2" fmla="*/ 8 w 11"/>
                  <a:gd name="T3" fmla="*/ 11 w 1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1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  <a:lnTo>
                      <a:pt x="11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7" name="Line 259"/>
              <p:cNvSpPr>
                <a:spLocks noChangeShapeType="1"/>
              </p:cNvSpPr>
              <p:nvPr/>
            </p:nvSpPr>
            <p:spPr bwMode="auto">
              <a:xfrm flipV="1">
                <a:off x="1740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8" name="Freeform 260"/>
              <p:cNvSpPr>
                <a:spLocks/>
              </p:cNvSpPr>
              <p:nvPr/>
            </p:nvSpPr>
            <p:spPr bwMode="auto">
              <a:xfrm>
                <a:off x="1743" y="3592"/>
                <a:ext cx="13" cy="1"/>
              </a:xfrm>
              <a:custGeom>
                <a:avLst/>
                <a:gdLst>
                  <a:gd name="T0" fmla="*/ 0 w 13"/>
                  <a:gd name="T1" fmla="*/ 4 w 13"/>
                  <a:gd name="T2" fmla="*/ 7 w 13"/>
                  <a:gd name="T3" fmla="*/ 10 w 13"/>
                  <a:gd name="T4" fmla="*/ 13 w 1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13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9" name="Line 261"/>
              <p:cNvSpPr>
                <a:spLocks noChangeShapeType="1"/>
              </p:cNvSpPr>
              <p:nvPr/>
            </p:nvSpPr>
            <p:spPr bwMode="auto">
              <a:xfrm flipV="1">
                <a:off x="1756" y="3591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0" name="Line 262"/>
              <p:cNvSpPr>
                <a:spLocks noChangeShapeType="1"/>
              </p:cNvSpPr>
              <p:nvPr/>
            </p:nvSpPr>
            <p:spPr bwMode="auto">
              <a:xfrm>
                <a:off x="1759" y="3591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1" name="Line 263"/>
              <p:cNvSpPr>
                <a:spLocks noChangeShapeType="1"/>
              </p:cNvSpPr>
              <p:nvPr/>
            </p:nvSpPr>
            <p:spPr bwMode="auto">
              <a:xfrm flipV="1">
                <a:off x="1762" y="3589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2" name="Line 264"/>
              <p:cNvSpPr>
                <a:spLocks noChangeShapeType="1"/>
              </p:cNvSpPr>
              <p:nvPr/>
            </p:nvSpPr>
            <p:spPr bwMode="auto">
              <a:xfrm>
                <a:off x="1765" y="3589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3" name="Line 265"/>
              <p:cNvSpPr>
                <a:spLocks noChangeShapeType="1"/>
              </p:cNvSpPr>
              <p:nvPr/>
            </p:nvSpPr>
            <p:spPr bwMode="auto">
              <a:xfrm flipV="1">
                <a:off x="1768" y="3587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4" name="Freeform 266"/>
              <p:cNvSpPr>
                <a:spLocks/>
              </p:cNvSpPr>
              <p:nvPr/>
            </p:nvSpPr>
            <p:spPr bwMode="auto">
              <a:xfrm>
                <a:off x="1771" y="3581"/>
                <a:ext cx="8" cy="6"/>
              </a:xfrm>
              <a:custGeom>
                <a:avLst/>
                <a:gdLst>
                  <a:gd name="T0" fmla="*/ 0 w 8"/>
                  <a:gd name="T1" fmla="*/ 7 h 7"/>
                  <a:gd name="T2" fmla="*/ 5 w 8"/>
                  <a:gd name="T3" fmla="*/ 4 h 7"/>
                  <a:gd name="T4" fmla="*/ 8 w 8"/>
                  <a:gd name="T5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" h="7">
                    <a:moveTo>
                      <a:pt x="0" y="7"/>
                    </a:moveTo>
                    <a:lnTo>
                      <a:pt x="5" y="4"/>
                    </a:lnTo>
                    <a:lnTo>
                      <a:pt x="8" y="0"/>
                    </a:lnTo>
                  </a:path>
                </a:pathLst>
              </a:custGeom>
              <a:noFill/>
              <a:ln w="26988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5" name="Line 267"/>
              <p:cNvSpPr>
                <a:spLocks noChangeShapeType="1"/>
              </p:cNvSpPr>
              <p:nvPr/>
            </p:nvSpPr>
            <p:spPr bwMode="auto">
              <a:xfrm flipV="1">
                <a:off x="1779" y="3574"/>
                <a:ext cx="4" cy="7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6" name="Freeform 268"/>
              <p:cNvSpPr>
                <a:spLocks/>
              </p:cNvSpPr>
              <p:nvPr/>
            </p:nvSpPr>
            <p:spPr bwMode="auto">
              <a:xfrm>
                <a:off x="1783" y="3469"/>
                <a:ext cx="18" cy="105"/>
              </a:xfrm>
              <a:custGeom>
                <a:avLst/>
                <a:gdLst>
                  <a:gd name="T0" fmla="*/ 0 w 19"/>
                  <a:gd name="T1" fmla="*/ 110 h 110"/>
                  <a:gd name="T2" fmla="*/ 3 w 19"/>
                  <a:gd name="T3" fmla="*/ 97 h 110"/>
                  <a:gd name="T4" fmla="*/ 6 w 19"/>
                  <a:gd name="T5" fmla="*/ 79 h 110"/>
                  <a:gd name="T6" fmla="*/ 9 w 19"/>
                  <a:gd name="T7" fmla="*/ 56 h 110"/>
                  <a:gd name="T8" fmla="*/ 12 w 19"/>
                  <a:gd name="T9" fmla="*/ 36 h 110"/>
                  <a:gd name="T10" fmla="*/ 16 w 19"/>
                  <a:gd name="T11" fmla="*/ 20 h 110"/>
                  <a:gd name="T12" fmla="*/ 19 w 19"/>
                  <a:gd name="T13" fmla="*/ 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110">
                    <a:moveTo>
                      <a:pt x="0" y="110"/>
                    </a:moveTo>
                    <a:lnTo>
                      <a:pt x="3" y="97"/>
                    </a:lnTo>
                    <a:lnTo>
                      <a:pt x="6" y="79"/>
                    </a:lnTo>
                    <a:lnTo>
                      <a:pt x="9" y="56"/>
                    </a:lnTo>
                    <a:lnTo>
                      <a:pt x="12" y="36"/>
                    </a:lnTo>
                    <a:lnTo>
                      <a:pt x="16" y="20"/>
                    </a:lnTo>
                    <a:lnTo>
                      <a:pt x="19" y="0"/>
                    </a:lnTo>
                  </a:path>
                </a:pathLst>
              </a:custGeom>
              <a:noFill/>
              <a:ln w="20638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7" name="Freeform 269"/>
              <p:cNvSpPr>
                <a:spLocks/>
              </p:cNvSpPr>
              <p:nvPr/>
            </p:nvSpPr>
            <p:spPr bwMode="auto">
              <a:xfrm>
                <a:off x="1801" y="2344"/>
                <a:ext cx="51" cy="1125"/>
              </a:xfrm>
              <a:custGeom>
                <a:avLst/>
                <a:gdLst>
                  <a:gd name="T0" fmla="*/ 0 w 53"/>
                  <a:gd name="T1" fmla="*/ 1172 h 1172"/>
                  <a:gd name="T2" fmla="*/ 3 w 53"/>
                  <a:gd name="T3" fmla="*/ 1144 h 1172"/>
                  <a:gd name="T4" fmla="*/ 6 w 53"/>
                  <a:gd name="T5" fmla="*/ 1106 h 1172"/>
                  <a:gd name="T6" fmla="*/ 9 w 53"/>
                  <a:gd name="T7" fmla="*/ 1052 h 1172"/>
                  <a:gd name="T8" fmla="*/ 14 w 53"/>
                  <a:gd name="T9" fmla="*/ 974 h 1172"/>
                  <a:gd name="T10" fmla="*/ 17 w 53"/>
                  <a:gd name="T11" fmla="*/ 880 h 1172"/>
                  <a:gd name="T12" fmla="*/ 21 w 53"/>
                  <a:gd name="T13" fmla="*/ 798 h 1172"/>
                  <a:gd name="T14" fmla="*/ 24 w 53"/>
                  <a:gd name="T15" fmla="*/ 719 h 1172"/>
                  <a:gd name="T16" fmla="*/ 27 w 53"/>
                  <a:gd name="T17" fmla="*/ 631 h 1172"/>
                  <a:gd name="T18" fmla="*/ 30 w 53"/>
                  <a:gd name="T19" fmla="*/ 549 h 1172"/>
                  <a:gd name="T20" fmla="*/ 34 w 53"/>
                  <a:gd name="T21" fmla="*/ 499 h 1172"/>
                  <a:gd name="T22" fmla="*/ 37 w 53"/>
                  <a:gd name="T23" fmla="*/ 441 h 1172"/>
                  <a:gd name="T24" fmla="*/ 40 w 53"/>
                  <a:gd name="T25" fmla="*/ 339 h 1172"/>
                  <a:gd name="T26" fmla="*/ 43 w 53"/>
                  <a:gd name="T27" fmla="*/ 219 h 1172"/>
                  <a:gd name="T28" fmla="*/ 46 w 53"/>
                  <a:gd name="T29" fmla="*/ 121 h 1172"/>
                  <a:gd name="T30" fmla="*/ 50 w 53"/>
                  <a:gd name="T31" fmla="*/ 49 h 1172"/>
                  <a:gd name="T32" fmla="*/ 53 w 53"/>
                  <a:gd name="T33" fmla="*/ 0 h 1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3" h="1172">
                    <a:moveTo>
                      <a:pt x="0" y="1172"/>
                    </a:moveTo>
                    <a:lnTo>
                      <a:pt x="3" y="1144"/>
                    </a:lnTo>
                    <a:lnTo>
                      <a:pt x="6" y="1106"/>
                    </a:lnTo>
                    <a:lnTo>
                      <a:pt x="9" y="1052"/>
                    </a:lnTo>
                    <a:lnTo>
                      <a:pt x="14" y="974"/>
                    </a:lnTo>
                    <a:lnTo>
                      <a:pt x="17" y="880"/>
                    </a:lnTo>
                    <a:lnTo>
                      <a:pt x="21" y="798"/>
                    </a:lnTo>
                    <a:lnTo>
                      <a:pt x="24" y="719"/>
                    </a:lnTo>
                    <a:lnTo>
                      <a:pt x="27" y="631"/>
                    </a:lnTo>
                    <a:lnTo>
                      <a:pt x="30" y="549"/>
                    </a:lnTo>
                    <a:lnTo>
                      <a:pt x="34" y="499"/>
                    </a:lnTo>
                    <a:lnTo>
                      <a:pt x="37" y="441"/>
                    </a:lnTo>
                    <a:lnTo>
                      <a:pt x="40" y="339"/>
                    </a:lnTo>
                    <a:lnTo>
                      <a:pt x="43" y="219"/>
                    </a:lnTo>
                    <a:lnTo>
                      <a:pt x="46" y="121"/>
                    </a:lnTo>
                    <a:lnTo>
                      <a:pt x="50" y="49"/>
                    </a:lnTo>
                    <a:lnTo>
                      <a:pt x="53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8" name="Line 270"/>
              <p:cNvSpPr>
                <a:spLocks noChangeShapeType="1"/>
              </p:cNvSpPr>
              <p:nvPr/>
            </p:nvSpPr>
            <p:spPr bwMode="auto">
              <a:xfrm flipV="1">
                <a:off x="1852" y="2334"/>
                <a:ext cx="4" cy="10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9" name="Line 271"/>
              <p:cNvSpPr>
                <a:spLocks noChangeShapeType="1"/>
              </p:cNvSpPr>
              <p:nvPr/>
            </p:nvSpPr>
            <p:spPr bwMode="auto">
              <a:xfrm>
                <a:off x="1856" y="2334"/>
                <a:ext cx="3" cy="14"/>
              </a:xfrm>
              <a:prstGeom prst="line">
                <a:avLst/>
              </a:prstGeom>
              <a:noFill/>
              <a:ln w="2063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0" name="Line 272"/>
              <p:cNvSpPr>
                <a:spLocks noChangeShapeType="1"/>
              </p:cNvSpPr>
              <p:nvPr/>
            </p:nvSpPr>
            <p:spPr bwMode="auto">
              <a:xfrm>
                <a:off x="1859" y="2348"/>
                <a:ext cx="3" cy="7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1" name="Freeform 273"/>
              <p:cNvSpPr>
                <a:spLocks/>
              </p:cNvSpPr>
              <p:nvPr/>
            </p:nvSpPr>
            <p:spPr bwMode="auto">
              <a:xfrm>
                <a:off x="1862" y="2331"/>
                <a:ext cx="6" cy="24"/>
              </a:xfrm>
              <a:custGeom>
                <a:avLst/>
                <a:gdLst>
                  <a:gd name="T0" fmla="*/ 0 w 6"/>
                  <a:gd name="T1" fmla="*/ 25 h 25"/>
                  <a:gd name="T2" fmla="*/ 3 w 6"/>
                  <a:gd name="T3" fmla="*/ 13 h 25"/>
                  <a:gd name="T4" fmla="*/ 6 w 6"/>
                  <a:gd name="T5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25">
                    <a:moveTo>
                      <a:pt x="0" y="25"/>
                    </a:moveTo>
                    <a:lnTo>
                      <a:pt x="3" y="13"/>
                    </a:lnTo>
                    <a:lnTo>
                      <a:pt x="6" y="0"/>
                    </a:lnTo>
                  </a:path>
                </a:pathLst>
              </a:custGeom>
              <a:noFill/>
              <a:ln w="20638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2" name="Freeform 274"/>
              <p:cNvSpPr>
                <a:spLocks/>
              </p:cNvSpPr>
              <p:nvPr/>
            </p:nvSpPr>
            <p:spPr bwMode="auto">
              <a:xfrm>
                <a:off x="1868" y="2329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4 w 7"/>
                  <a:gd name="T3" fmla="*/ 0 h 2"/>
                  <a:gd name="T4" fmla="*/ 7 w 7"/>
                  <a:gd name="T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4" y="0"/>
                    </a:lnTo>
                    <a:lnTo>
                      <a:pt x="7" y="2"/>
                    </a:lnTo>
                  </a:path>
                </a:pathLst>
              </a:custGeom>
              <a:noFill/>
              <a:ln w="23813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3" name="Line 275"/>
              <p:cNvSpPr>
                <a:spLocks noChangeShapeType="1"/>
              </p:cNvSpPr>
              <p:nvPr/>
            </p:nvSpPr>
            <p:spPr bwMode="auto">
              <a:xfrm flipV="1">
                <a:off x="1875" y="2326"/>
                <a:ext cx="3" cy="5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4" name="Freeform 276"/>
              <p:cNvSpPr>
                <a:spLocks/>
              </p:cNvSpPr>
              <p:nvPr/>
            </p:nvSpPr>
            <p:spPr bwMode="auto">
              <a:xfrm>
                <a:off x="1878" y="2324"/>
                <a:ext cx="5" cy="10"/>
              </a:xfrm>
              <a:custGeom>
                <a:avLst/>
                <a:gdLst>
                  <a:gd name="T0" fmla="*/ 0 w 6"/>
                  <a:gd name="T1" fmla="*/ 2 h 11"/>
                  <a:gd name="T2" fmla="*/ 3 w 6"/>
                  <a:gd name="T3" fmla="*/ 0 h 11"/>
                  <a:gd name="T4" fmla="*/ 6 w 6"/>
                  <a:gd name="T5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11">
                    <a:moveTo>
                      <a:pt x="0" y="2"/>
                    </a:moveTo>
                    <a:lnTo>
                      <a:pt x="3" y="0"/>
                    </a:lnTo>
                    <a:lnTo>
                      <a:pt x="6" y="11"/>
                    </a:lnTo>
                  </a:path>
                </a:pathLst>
              </a:custGeom>
              <a:noFill/>
              <a:ln w="23813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5" name="Line 277"/>
              <p:cNvSpPr>
                <a:spLocks noChangeShapeType="1"/>
              </p:cNvSpPr>
              <p:nvPr/>
            </p:nvSpPr>
            <p:spPr bwMode="auto">
              <a:xfrm>
                <a:off x="1883" y="2334"/>
                <a:ext cx="4" cy="12"/>
              </a:xfrm>
              <a:prstGeom prst="line">
                <a:avLst/>
              </a:prstGeom>
              <a:noFill/>
              <a:ln w="2063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6" name="Freeform 278"/>
              <p:cNvSpPr>
                <a:spLocks/>
              </p:cNvSpPr>
              <p:nvPr/>
            </p:nvSpPr>
            <p:spPr bwMode="auto">
              <a:xfrm>
                <a:off x="1887" y="2322"/>
                <a:ext cx="20" cy="24"/>
              </a:xfrm>
              <a:custGeom>
                <a:avLst/>
                <a:gdLst>
                  <a:gd name="T0" fmla="*/ 0 w 21"/>
                  <a:gd name="T1" fmla="*/ 25 h 25"/>
                  <a:gd name="T2" fmla="*/ 3 w 21"/>
                  <a:gd name="T3" fmla="*/ 23 h 25"/>
                  <a:gd name="T4" fmla="*/ 8 w 21"/>
                  <a:gd name="T5" fmla="*/ 11 h 25"/>
                  <a:gd name="T6" fmla="*/ 11 w 21"/>
                  <a:gd name="T7" fmla="*/ 2 h 25"/>
                  <a:gd name="T8" fmla="*/ 14 w 21"/>
                  <a:gd name="T9" fmla="*/ 0 h 25"/>
                  <a:gd name="T10" fmla="*/ 17 w 21"/>
                  <a:gd name="T11" fmla="*/ 2 h 25"/>
                  <a:gd name="T12" fmla="*/ 21 w 21"/>
                  <a:gd name="T13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25">
                    <a:moveTo>
                      <a:pt x="0" y="25"/>
                    </a:moveTo>
                    <a:lnTo>
                      <a:pt x="3" y="23"/>
                    </a:lnTo>
                    <a:lnTo>
                      <a:pt x="8" y="11"/>
                    </a:lnTo>
                    <a:lnTo>
                      <a:pt x="11" y="2"/>
                    </a:lnTo>
                    <a:lnTo>
                      <a:pt x="14" y="0"/>
                    </a:lnTo>
                    <a:lnTo>
                      <a:pt x="17" y="2"/>
                    </a:lnTo>
                    <a:lnTo>
                      <a:pt x="21" y="0"/>
                    </a:lnTo>
                  </a:path>
                </a:pathLst>
              </a:custGeom>
              <a:noFill/>
              <a:ln w="23813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7" name="Line 279"/>
              <p:cNvSpPr>
                <a:spLocks noChangeShapeType="1"/>
              </p:cNvSpPr>
              <p:nvPr/>
            </p:nvSpPr>
            <p:spPr bwMode="auto">
              <a:xfrm>
                <a:off x="1907" y="2322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8" name="Line 280"/>
              <p:cNvSpPr>
                <a:spLocks noChangeShapeType="1"/>
              </p:cNvSpPr>
              <p:nvPr/>
            </p:nvSpPr>
            <p:spPr bwMode="auto">
              <a:xfrm>
                <a:off x="1910" y="2322"/>
                <a:ext cx="3" cy="7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9" name="Line 281"/>
              <p:cNvSpPr>
                <a:spLocks noChangeShapeType="1"/>
              </p:cNvSpPr>
              <p:nvPr/>
            </p:nvSpPr>
            <p:spPr bwMode="auto">
              <a:xfrm>
                <a:off x="1913" y="2329"/>
                <a:ext cx="3" cy="5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0" name="Line 282"/>
              <p:cNvSpPr>
                <a:spLocks noChangeShapeType="1"/>
              </p:cNvSpPr>
              <p:nvPr/>
            </p:nvSpPr>
            <p:spPr bwMode="auto">
              <a:xfrm>
                <a:off x="1916" y="233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1" name="Freeform 283"/>
              <p:cNvSpPr>
                <a:spLocks/>
              </p:cNvSpPr>
              <p:nvPr/>
            </p:nvSpPr>
            <p:spPr bwMode="auto">
              <a:xfrm>
                <a:off x="1919" y="2324"/>
                <a:ext cx="7" cy="10"/>
              </a:xfrm>
              <a:custGeom>
                <a:avLst/>
                <a:gdLst>
                  <a:gd name="T0" fmla="*/ 0 w 7"/>
                  <a:gd name="T1" fmla="*/ 11 h 11"/>
                  <a:gd name="T2" fmla="*/ 4 w 7"/>
                  <a:gd name="T3" fmla="*/ 5 h 11"/>
                  <a:gd name="T4" fmla="*/ 7 w 7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11">
                    <a:moveTo>
                      <a:pt x="0" y="11"/>
                    </a:moveTo>
                    <a:lnTo>
                      <a:pt x="4" y="5"/>
                    </a:lnTo>
                    <a:lnTo>
                      <a:pt x="7" y="0"/>
                    </a:lnTo>
                  </a:path>
                </a:pathLst>
              </a:custGeom>
              <a:noFill/>
              <a:ln w="26988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2" name="Freeform 284"/>
              <p:cNvSpPr>
                <a:spLocks/>
              </p:cNvSpPr>
              <p:nvPr/>
            </p:nvSpPr>
            <p:spPr bwMode="auto">
              <a:xfrm>
                <a:off x="1926" y="2320"/>
                <a:ext cx="5" cy="4"/>
              </a:xfrm>
              <a:custGeom>
                <a:avLst/>
                <a:gdLst>
                  <a:gd name="T0" fmla="*/ 0 w 6"/>
                  <a:gd name="T1" fmla="*/ 4 h 4"/>
                  <a:gd name="T2" fmla="*/ 3 w 6"/>
                  <a:gd name="T3" fmla="*/ 2 h 4"/>
                  <a:gd name="T4" fmla="*/ 6 w 6"/>
                  <a:gd name="T5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4">
                    <a:moveTo>
                      <a:pt x="0" y="4"/>
                    </a:moveTo>
                    <a:lnTo>
                      <a:pt x="3" y="2"/>
                    </a:lnTo>
                    <a:lnTo>
                      <a:pt x="6" y="0"/>
                    </a:lnTo>
                  </a:path>
                </a:pathLst>
              </a:custGeom>
              <a:noFill/>
              <a:ln w="23813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3" name="Line 285"/>
              <p:cNvSpPr>
                <a:spLocks noChangeShapeType="1"/>
              </p:cNvSpPr>
              <p:nvPr/>
            </p:nvSpPr>
            <p:spPr bwMode="auto">
              <a:xfrm flipV="1">
                <a:off x="1931" y="2317"/>
                <a:ext cx="5" cy="3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4" name="Line 286"/>
              <p:cNvSpPr>
                <a:spLocks noChangeShapeType="1"/>
              </p:cNvSpPr>
              <p:nvPr/>
            </p:nvSpPr>
            <p:spPr bwMode="auto">
              <a:xfrm>
                <a:off x="1936" y="2317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5" name="Freeform 287"/>
              <p:cNvSpPr>
                <a:spLocks/>
              </p:cNvSpPr>
              <p:nvPr/>
            </p:nvSpPr>
            <p:spPr bwMode="auto">
              <a:xfrm>
                <a:off x="1939" y="2317"/>
                <a:ext cx="7" cy="17"/>
              </a:xfrm>
              <a:custGeom>
                <a:avLst/>
                <a:gdLst>
                  <a:gd name="T0" fmla="*/ 0 w 7"/>
                  <a:gd name="T1" fmla="*/ 0 h 18"/>
                  <a:gd name="T2" fmla="*/ 4 w 7"/>
                  <a:gd name="T3" fmla="*/ 7 h 18"/>
                  <a:gd name="T4" fmla="*/ 7 w 7"/>
                  <a:gd name="T5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18">
                    <a:moveTo>
                      <a:pt x="0" y="0"/>
                    </a:moveTo>
                    <a:lnTo>
                      <a:pt x="4" y="7"/>
                    </a:lnTo>
                    <a:lnTo>
                      <a:pt x="7" y="18"/>
                    </a:lnTo>
                  </a:path>
                </a:pathLst>
              </a:custGeom>
              <a:noFill/>
              <a:ln w="23813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" name="Line 288"/>
              <p:cNvSpPr>
                <a:spLocks noChangeShapeType="1"/>
              </p:cNvSpPr>
              <p:nvPr/>
            </p:nvSpPr>
            <p:spPr bwMode="auto">
              <a:xfrm>
                <a:off x="1946" y="2334"/>
                <a:ext cx="3" cy="5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7" name="Freeform 289"/>
              <p:cNvSpPr>
                <a:spLocks/>
              </p:cNvSpPr>
              <p:nvPr/>
            </p:nvSpPr>
            <p:spPr bwMode="auto">
              <a:xfrm>
                <a:off x="1949" y="2331"/>
                <a:ext cx="5" cy="8"/>
              </a:xfrm>
              <a:custGeom>
                <a:avLst/>
                <a:gdLst>
                  <a:gd name="T0" fmla="*/ 0 w 6"/>
                  <a:gd name="T1" fmla="*/ 9 h 9"/>
                  <a:gd name="T2" fmla="*/ 3 w 6"/>
                  <a:gd name="T3" fmla="*/ 7 h 9"/>
                  <a:gd name="T4" fmla="*/ 6 w 6"/>
                  <a:gd name="T5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9">
                    <a:moveTo>
                      <a:pt x="0" y="9"/>
                    </a:moveTo>
                    <a:lnTo>
                      <a:pt x="3" y="7"/>
                    </a:lnTo>
                    <a:lnTo>
                      <a:pt x="6" y="0"/>
                    </a:lnTo>
                  </a:path>
                </a:pathLst>
              </a:custGeom>
              <a:noFill/>
              <a:ln w="23813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8" name="Line 290"/>
              <p:cNvSpPr>
                <a:spLocks noChangeShapeType="1"/>
              </p:cNvSpPr>
              <p:nvPr/>
            </p:nvSpPr>
            <p:spPr bwMode="auto">
              <a:xfrm flipV="1">
                <a:off x="1954" y="2326"/>
                <a:ext cx="4" cy="5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9" name="Line 291"/>
              <p:cNvSpPr>
                <a:spLocks noChangeShapeType="1"/>
              </p:cNvSpPr>
              <p:nvPr/>
            </p:nvSpPr>
            <p:spPr bwMode="auto">
              <a:xfrm flipV="1">
                <a:off x="1958" y="2324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0" name="Line 292"/>
              <p:cNvSpPr>
                <a:spLocks noChangeShapeType="1"/>
              </p:cNvSpPr>
              <p:nvPr/>
            </p:nvSpPr>
            <p:spPr bwMode="auto">
              <a:xfrm>
                <a:off x="1961" y="232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1" name="Freeform 293"/>
              <p:cNvSpPr>
                <a:spLocks/>
              </p:cNvSpPr>
              <p:nvPr/>
            </p:nvSpPr>
            <p:spPr bwMode="auto">
              <a:xfrm>
                <a:off x="1964" y="2322"/>
                <a:ext cx="6" cy="2"/>
              </a:xfrm>
              <a:custGeom>
                <a:avLst/>
                <a:gdLst>
                  <a:gd name="T0" fmla="*/ 0 w 6"/>
                  <a:gd name="T1" fmla="*/ 2 h 2"/>
                  <a:gd name="T2" fmla="*/ 3 w 6"/>
                  <a:gd name="T3" fmla="*/ 0 h 2"/>
                  <a:gd name="T4" fmla="*/ 6 w 6"/>
                  <a:gd name="T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2">
                    <a:moveTo>
                      <a:pt x="0" y="2"/>
                    </a:moveTo>
                    <a:lnTo>
                      <a:pt x="3" y="0"/>
                    </a:lnTo>
                    <a:lnTo>
                      <a:pt x="6" y="2"/>
                    </a:lnTo>
                  </a:path>
                </a:pathLst>
              </a:custGeom>
              <a:noFill/>
              <a:ln w="23813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2" name="Line 294"/>
              <p:cNvSpPr>
                <a:spLocks noChangeShapeType="1"/>
              </p:cNvSpPr>
              <p:nvPr/>
            </p:nvSpPr>
            <p:spPr bwMode="auto">
              <a:xfrm>
                <a:off x="1970" y="2324"/>
                <a:ext cx="4" cy="5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3" name="Line 295"/>
              <p:cNvSpPr>
                <a:spLocks noChangeShapeType="1"/>
              </p:cNvSpPr>
              <p:nvPr/>
            </p:nvSpPr>
            <p:spPr bwMode="auto">
              <a:xfrm>
                <a:off x="1974" y="2329"/>
                <a:ext cx="3" cy="6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4" name="Line 296"/>
              <p:cNvSpPr>
                <a:spLocks noChangeShapeType="1"/>
              </p:cNvSpPr>
              <p:nvPr/>
            </p:nvSpPr>
            <p:spPr bwMode="auto">
              <a:xfrm>
                <a:off x="1977" y="2335"/>
                <a:ext cx="4" cy="6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5" name="Line 297"/>
              <p:cNvSpPr>
                <a:spLocks noChangeShapeType="1"/>
              </p:cNvSpPr>
              <p:nvPr/>
            </p:nvSpPr>
            <p:spPr bwMode="auto">
              <a:xfrm>
                <a:off x="1981" y="2341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" name="Freeform 298"/>
              <p:cNvSpPr>
                <a:spLocks/>
              </p:cNvSpPr>
              <p:nvPr/>
            </p:nvSpPr>
            <p:spPr bwMode="auto">
              <a:xfrm>
                <a:off x="1984" y="2326"/>
                <a:ext cx="13" cy="15"/>
              </a:xfrm>
              <a:custGeom>
                <a:avLst/>
                <a:gdLst>
                  <a:gd name="T0" fmla="*/ 0 w 13"/>
                  <a:gd name="T1" fmla="*/ 16 h 16"/>
                  <a:gd name="T2" fmla="*/ 3 w 13"/>
                  <a:gd name="T3" fmla="*/ 10 h 16"/>
                  <a:gd name="T4" fmla="*/ 6 w 13"/>
                  <a:gd name="T5" fmla="*/ 7 h 16"/>
                  <a:gd name="T6" fmla="*/ 9 w 13"/>
                  <a:gd name="T7" fmla="*/ 3 h 16"/>
                  <a:gd name="T8" fmla="*/ 13 w 13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6">
                    <a:moveTo>
                      <a:pt x="0" y="16"/>
                    </a:moveTo>
                    <a:lnTo>
                      <a:pt x="3" y="10"/>
                    </a:lnTo>
                    <a:lnTo>
                      <a:pt x="6" y="7"/>
                    </a:lnTo>
                    <a:lnTo>
                      <a:pt x="9" y="3"/>
                    </a:lnTo>
                    <a:lnTo>
                      <a:pt x="13" y="0"/>
                    </a:lnTo>
                  </a:path>
                </a:pathLst>
              </a:custGeom>
              <a:noFill/>
              <a:ln w="26988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7" name="Line 299"/>
              <p:cNvSpPr>
                <a:spLocks noChangeShapeType="1"/>
              </p:cNvSpPr>
              <p:nvPr/>
            </p:nvSpPr>
            <p:spPr bwMode="auto">
              <a:xfrm flipV="1">
                <a:off x="1997" y="2324"/>
                <a:ext cx="2" cy="2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8" name="Line 300"/>
              <p:cNvSpPr>
                <a:spLocks noChangeShapeType="1"/>
              </p:cNvSpPr>
              <p:nvPr/>
            </p:nvSpPr>
            <p:spPr bwMode="auto">
              <a:xfrm>
                <a:off x="1999" y="232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9" name="Line 301"/>
              <p:cNvSpPr>
                <a:spLocks noChangeShapeType="1"/>
              </p:cNvSpPr>
              <p:nvPr/>
            </p:nvSpPr>
            <p:spPr bwMode="auto">
              <a:xfrm>
                <a:off x="2002" y="2324"/>
                <a:ext cx="3" cy="5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0" name="Freeform 302"/>
              <p:cNvSpPr>
                <a:spLocks/>
              </p:cNvSpPr>
              <p:nvPr/>
            </p:nvSpPr>
            <p:spPr bwMode="auto">
              <a:xfrm>
                <a:off x="2005" y="2329"/>
                <a:ext cx="7" cy="19"/>
              </a:xfrm>
              <a:custGeom>
                <a:avLst/>
                <a:gdLst>
                  <a:gd name="T0" fmla="*/ 0 w 7"/>
                  <a:gd name="T1" fmla="*/ 0 h 20"/>
                  <a:gd name="T2" fmla="*/ 4 w 7"/>
                  <a:gd name="T3" fmla="*/ 9 h 20"/>
                  <a:gd name="T4" fmla="*/ 7 w 7"/>
                  <a:gd name="T5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20">
                    <a:moveTo>
                      <a:pt x="0" y="0"/>
                    </a:moveTo>
                    <a:lnTo>
                      <a:pt x="4" y="9"/>
                    </a:lnTo>
                    <a:lnTo>
                      <a:pt x="7" y="20"/>
                    </a:lnTo>
                  </a:path>
                </a:pathLst>
              </a:custGeom>
              <a:noFill/>
              <a:ln w="23813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1" name="Line 303"/>
              <p:cNvSpPr>
                <a:spLocks noChangeShapeType="1"/>
              </p:cNvSpPr>
              <p:nvPr/>
            </p:nvSpPr>
            <p:spPr bwMode="auto">
              <a:xfrm>
                <a:off x="2012" y="2348"/>
                <a:ext cx="5" cy="7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2" name="Line 304"/>
              <p:cNvSpPr>
                <a:spLocks noChangeShapeType="1"/>
              </p:cNvSpPr>
              <p:nvPr/>
            </p:nvSpPr>
            <p:spPr bwMode="auto">
              <a:xfrm>
                <a:off x="2017" y="2355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3" name="Freeform 305"/>
              <p:cNvSpPr>
                <a:spLocks/>
              </p:cNvSpPr>
              <p:nvPr/>
            </p:nvSpPr>
            <p:spPr bwMode="auto">
              <a:xfrm>
                <a:off x="2020" y="2333"/>
                <a:ext cx="8" cy="22"/>
              </a:xfrm>
              <a:custGeom>
                <a:avLst/>
                <a:gdLst>
                  <a:gd name="T0" fmla="*/ 0 w 9"/>
                  <a:gd name="T1" fmla="*/ 23 h 23"/>
                  <a:gd name="T2" fmla="*/ 3 w 9"/>
                  <a:gd name="T3" fmla="*/ 16 h 23"/>
                  <a:gd name="T4" fmla="*/ 6 w 9"/>
                  <a:gd name="T5" fmla="*/ 7 h 23"/>
                  <a:gd name="T6" fmla="*/ 9 w 9"/>
                  <a:gd name="T7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" h="23">
                    <a:moveTo>
                      <a:pt x="0" y="23"/>
                    </a:moveTo>
                    <a:lnTo>
                      <a:pt x="3" y="16"/>
                    </a:lnTo>
                    <a:lnTo>
                      <a:pt x="6" y="7"/>
                    </a:lnTo>
                    <a:lnTo>
                      <a:pt x="9" y="0"/>
                    </a:lnTo>
                  </a:path>
                </a:pathLst>
              </a:custGeom>
              <a:noFill/>
              <a:ln w="23813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4" name="Line 306"/>
              <p:cNvSpPr>
                <a:spLocks noChangeShapeType="1"/>
              </p:cNvSpPr>
              <p:nvPr/>
            </p:nvSpPr>
            <p:spPr bwMode="auto">
              <a:xfrm flipV="1">
                <a:off x="2028" y="2329"/>
                <a:ext cx="4" cy="4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5" name="Line 307"/>
              <p:cNvSpPr>
                <a:spLocks noChangeShapeType="1"/>
              </p:cNvSpPr>
              <p:nvPr/>
            </p:nvSpPr>
            <p:spPr bwMode="auto">
              <a:xfrm>
                <a:off x="2032" y="2329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" name="Line 308"/>
              <p:cNvSpPr>
                <a:spLocks noChangeShapeType="1"/>
              </p:cNvSpPr>
              <p:nvPr/>
            </p:nvSpPr>
            <p:spPr bwMode="auto">
              <a:xfrm>
                <a:off x="2035" y="2329"/>
                <a:ext cx="3" cy="4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7" name="Freeform 309"/>
              <p:cNvSpPr>
                <a:spLocks/>
              </p:cNvSpPr>
              <p:nvPr/>
            </p:nvSpPr>
            <p:spPr bwMode="auto">
              <a:xfrm>
                <a:off x="2038" y="2333"/>
                <a:ext cx="17" cy="6"/>
              </a:xfrm>
              <a:custGeom>
                <a:avLst/>
                <a:gdLst>
                  <a:gd name="T0" fmla="*/ 0 w 18"/>
                  <a:gd name="T1" fmla="*/ 0 h 7"/>
                  <a:gd name="T2" fmla="*/ 3 w 18"/>
                  <a:gd name="T3" fmla="*/ 2 h 7"/>
                  <a:gd name="T4" fmla="*/ 6 w 18"/>
                  <a:gd name="T5" fmla="*/ 3 h 7"/>
                  <a:gd name="T6" fmla="*/ 10 w 18"/>
                  <a:gd name="T7" fmla="*/ 5 h 7"/>
                  <a:gd name="T8" fmla="*/ 13 w 18"/>
                  <a:gd name="T9" fmla="*/ 7 h 7"/>
                  <a:gd name="T10" fmla="*/ 18 w 18"/>
                  <a:gd name="T11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" h="7">
                    <a:moveTo>
                      <a:pt x="0" y="0"/>
                    </a:moveTo>
                    <a:lnTo>
                      <a:pt x="3" y="2"/>
                    </a:lnTo>
                    <a:lnTo>
                      <a:pt x="6" y="3"/>
                    </a:lnTo>
                    <a:lnTo>
                      <a:pt x="10" y="5"/>
                    </a:lnTo>
                    <a:lnTo>
                      <a:pt x="13" y="7"/>
                    </a:lnTo>
                    <a:lnTo>
                      <a:pt x="18" y="5"/>
                    </a:lnTo>
                  </a:path>
                </a:pathLst>
              </a:custGeom>
              <a:noFill/>
              <a:ln w="23813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8" name="Freeform 310"/>
              <p:cNvSpPr>
                <a:spLocks/>
              </p:cNvSpPr>
              <p:nvPr/>
            </p:nvSpPr>
            <p:spPr bwMode="auto">
              <a:xfrm>
                <a:off x="2055" y="2331"/>
                <a:ext cx="6" cy="6"/>
              </a:xfrm>
              <a:custGeom>
                <a:avLst/>
                <a:gdLst>
                  <a:gd name="T0" fmla="*/ 0 w 6"/>
                  <a:gd name="T1" fmla="*/ 7 h 7"/>
                  <a:gd name="T2" fmla="*/ 3 w 6"/>
                  <a:gd name="T3" fmla="*/ 4 h 7"/>
                  <a:gd name="T4" fmla="*/ 6 w 6"/>
                  <a:gd name="T5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7">
                    <a:moveTo>
                      <a:pt x="0" y="7"/>
                    </a:moveTo>
                    <a:lnTo>
                      <a:pt x="3" y="4"/>
                    </a:lnTo>
                    <a:lnTo>
                      <a:pt x="6" y="0"/>
                    </a:lnTo>
                  </a:path>
                </a:pathLst>
              </a:custGeom>
              <a:noFill/>
              <a:ln w="26988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9" name="Line 311"/>
              <p:cNvSpPr>
                <a:spLocks noChangeShapeType="1"/>
              </p:cNvSpPr>
              <p:nvPr/>
            </p:nvSpPr>
            <p:spPr bwMode="auto">
              <a:xfrm>
                <a:off x="2061" y="2331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0" name="Freeform 312"/>
              <p:cNvSpPr>
                <a:spLocks/>
              </p:cNvSpPr>
              <p:nvPr/>
            </p:nvSpPr>
            <p:spPr bwMode="auto">
              <a:xfrm>
                <a:off x="2064" y="2331"/>
                <a:ext cx="9" cy="13"/>
              </a:xfrm>
              <a:custGeom>
                <a:avLst/>
                <a:gdLst>
                  <a:gd name="T0" fmla="*/ 0 w 10"/>
                  <a:gd name="T1" fmla="*/ 0 h 14"/>
                  <a:gd name="T2" fmla="*/ 4 w 10"/>
                  <a:gd name="T3" fmla="*/ 4 h 14"/>
                  <a:gd name="T4" fmla="*/ 7 w 10"/>
                  <a:gd name="T5" fmla="*/ 9 h 14"/>
                  <a:gd name="T6" fmla="*/ 10 w 10"/>
                  <a:gd name="T7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" h="14">
                    <a:moveTo>
                      <a:pt x="0" y="0"/>
                    </a:moveTo>
                    <a:lnTo>
                      <a:pt x="4" y="4"/>
                    </a:lnTo>
                    <a:lnTo>
                      <a:pt x="7" y="9"/>
                    </a:lnTo>
                    <a:lnTo>
                      <a:pt x="10" y="14"/>
                    </a:lnTo>
                  </a:path>
                </a:pathLst>
              </a:custGeom>
              <a:noFill/>
              <a:ln w="26988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1" name="Line 313"/>
              <p:cNvSpPr>
                <a:spLocks noChangeShapeType="1"/>
              </p:cNvSpPr>
              <p:nvPr/>
            </p:nvSpPr>
            <p:spPr bwMode="auto">
              <a:xfrm flipV="1">
                <a:off x="2073" y="2343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2" name="Line 314"/>
              <p:cNvSpPr>
                <a:spLocks noChangeShapeType="1"/>
              </p:cNvSpPr>
              <p:nvPr/>
            </p:nvSpPr>
            <p:spPr bwMode="auto">
              <a:xfrm flipV="1">
                <a:off x="2076" y="2337"/>
                <a:ext cx="3" cy="6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3" name="Line 315"/>
              <p:cNvSpPr>
                <a:spLocks noChangeShapeType="1"/>
              </p:cNvSpPr>
              <p:nvPr/>
            </p:nvSpPr>
            <p:spPr bwMode="auto">
              <a:xfrm flipV="1">
                <a:off x="2079" y="2329"/>
                <a:ext cx="4" cy="8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4" name="Line 316"/>
              <p:cNvSpPr>
                <a:spLocks noChangeShapeType="1"/>
              </p:cNvSpPr>
              <p:nvPr/>
            </p:nvSpPr>
            <p:spPr bwMode="auto">
              <a:xfrm flipV="1">
                <a:off x="2083" y="2326"/>
                <a:ext cx="3" cy="3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5" name="Line 317"/>
              <p:cNvSpPr>
                <a:spLocks noChangeShapeType="1"/>
              </p:cNvSpPr>
              <p:nvPr/>
            </p:nvSpPr>
            <p:spPr bwMode="auto">
              <a:xfrm>
                <a:off x="2086" y="2326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6" name="Freeform 318"/>
              <p:cNvSpPr>
                <a:spLocks/>
              </p:cNvSpPr>
              <p:nvPr/>
            </p:nvSpPr>
            <p:spPr bwMode="auto">
              <a:xfrm>
                <a:off x="2089" y="2328"/>
                <a:ext cx="7" cy="7"/>
              </a:xfrm>
              <a:custGeom>
                <a:avLst/>
                <a:gdLst>
                  <a:gd name="T0" fmla="*/ 0 w 8"/>
                  <a:gd name="T1" fmla="*/ 0 h 8"/>
                  <a:gd name="T2" fmla="*/ 3 w 8"/>
                  <a:gd name="T3" fmla="*/ 5 h 8"/>
                  <a:gd name="T4" fmla="*/ 8 w 8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" h="8">
                    <a:moveTo>
                      <a:pt x="0" y="0"/>
                    </a:moveTo>
                    <a:lnTo>
                      <a:pt x="3" y="5"/>
                    </a:lnTo>
                    <a:lnTo>
                      <a:pt x="8" y="8"/>
                    </a:lnTo>
                  </a:path>
                </a:pathLst>
              </a:custGeom>
              <a:noFill/>
              <a:ln w="26988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" name="Freeform 319"/>
              <p:cNvSpPr>
                <a:spLocks/>
              </p:cNvSpPr>
              <p:nvPr/>
            </p:nvSpPr>
            <p:spPr bwMode="auto">
              <a:xfrm>
                <a:off x="2096" y="2334"/>
                <a:ext cx="19" cy="3"/>
              </a:xfrm>
              <a:custGeom>
                <a:avLst/>
                <a:gdLst>
                  <a:gd name="T0" fmla="*/ 0 w 19"/>
                  <a:gd name="T1" fmla="*/ 1 h 3"/>
                  <a:gd name="T2" fmla="*/ 3 w 19"/>
                  <a:gd name="T3" fmla="*/ 3 h 3"/>
                  <a:gd name="T4" fmla="*/ 6 w 19"/>
                  <a:gd name="T5" fmla="*/ 1 h 3"/>
                  <a:gd name="T6" fmla="*/ 10 w 19"/>
                  <a:gd name="T7" fmla="*/ 0 h 3"/>
                  <a:gd name="T8" fmla="*/ 13 w 19"/>
                  <a:gd name="T9" fmla="*/ 1 h 3"/>
                  <a:gd name="T10" fmla="*/ 16 w 19"/>
                  <a:gd name="T11" fmla="*/ 3 h 3"/>
                  <a:gd name="T12" fmla="*/ 19 w 19"/>
                  <a:gd name="T13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3">
                    <a:moveTo>
                      <a:pt x="0" y="1"/>
                    </a:moveTo>
                    <a:lnTo>
                      <a:pt x="3" y="3"/>
                    </a:lnTo>
                    <a:lnTo>
                      <a:pt x="6" y="1"/>
                    </a:lnTo>
                    <a:lnTo>
                      <a:pt x="10" y="0"/>
                    </a:lnTo>
                    <a:lnTo>
                      <a:pt x="13" y="1"/>
                    </a:lnTo>
                    <a:lnTo>
                      <a:pt x="16" y="3"/>
                    </a:lnTo>
                    <a:lnTo>
                      <a:pt x="19" y="1"/>
                    </a:lnTo>
                  </a:path>
                </a:pathLst>
              </a:custGeom>
              <a:noFill/>
              <a:ln w="23813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" name="Freeform 320"/>
              <p:cNvSpPr>
                <a:spLocks/>
              </p:cNvSpPr>
              <p:nvPr/>
            </p:nvSpPr>
            <p:spPr bwMode="auto">
              <a:xfrm>
                <a:off x="2115" y="2329"/>
                <a:ext cx="6" cy="6"/>
              </a:xfrm>
              <a:custGeom>
                <a:avLst/>
                <a:gdLst>
                  <a:gd name="T0" fmla="*/ 0 w 7"/>
                  <a:gd name="T1" fmla="*/ 7 h 7"/>
                  <a:gd name="T2" fmla="*/ 4 w 7"/>
                  <a:gd name="T3" fmla="*/ 4 h 7"/>
                  <a:gd name="T4" fmla="*/ 7 w 7"/>
                  <a:gd name="T5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7">
                    <a:moveTo>
                      <a:pt x="0" y="7"/>
                    </a:moveTo>
                    <a:lnTo>
                      <a:pt x="4" y="4"/>
                    </a:lnTo>
                    <a:lnTo>
                      <a:pt x="7" y="0"/>
                    </a:lnTo>
                  </a:path>
                </a:pathLst>
              </a:custGeom>
              <a:noFill/>
              <a:ln w="26988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" name="Freeform 321"/>
              <p:cNvSpPr>
                <a:spLocks/>
              </p:cNvSpPr>
              <p:nvPr/>
            </p:nvSpPr>
            <p:spPr bwMode="auto">
              <a:xfrm>
                <a:off x="2121" y="2328"/>
                <a:ext cx="6" cy="1"/>
              </a:xfrm>
              <a:custGeom>
                <a:avLst/>
                <a:gdLst>
                  <a:gd name="T0" fmla="*/ 0 w 6"/>
                  <a:gd name="T1" fmla="*/ 1 h 1"/>
                  <a:gd name="T2" fmla="*/ 3 w 6"/>
                  <a:gd name="T3" fmla="*/ 0 h 1"/>
                  <a:gd name="T4" fmla="*/ 6 w 6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1">
                    <a:moveTo>
                      <a:pt x="0" y="1"/>
                    </a:moveTo>
                    <a:lnTo>
                      <a:pt x="3" y="0"/>
                    </a:lnTo>
                    <a:lnTo>
                      <a:pt x="6" y="1"/>
                    </a:lnTo>
                  </a:path>
                </a:pathLst>
              </a:custGeom>
              <a:noFill/>
              <a:ln w="23813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" name="Freeform 322"/>
              <p:cNvSpPr>
                <a:spLocks/>
              </p:cNvSpPr>
              <p:nvPr/>
            </p:nvSpPr>
            <p:spPr bwMode="auto">
              <a:xfrm>
                <a:off x="2127" y="2329"/>
                <a:ext cx="8" cy="8"/>
              </a:xfrm>
              <a:custGeom>
                <a:avLst/>
                <a:gdLst>
                  <a:gd name="T0" fmla="*/ 0 w 8"/>
                  <a:gd name="T1" fmla="*/ 0 h 9"/>
                  <a:gd name="T2" fmla="*/ 3 w 8"/>
                  <a:gd name="T3" fmla="*/ 6 h 9"/>
                  <a:gd name="T4" fmla="*/ 8 w 8"/>
                  <a:gd name="T5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" h="9">
                    <a:moveTo>
                      <a:pt x="0" y="0"/>
                    </a:moveTo>
                    <a:lnTo>
                      <a:pt x="3" y="6"/>
                    </a:lnTo>
                    <a:lnTo>
                      <a:pt x="8" y="9"/>
                    </a:lnTo>
                  </a:path>
                </a:pathLst>
              </a:custGeom>
              <a:noFill/>
              <a:ln w="26988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" name="Line 323"/>
              <p:cNvSpPr>
                <a:spLocks noChangeShapeType="1"/>
              </p:cNvSpPr>
              <p:nvPr/>
            </p:nvSpPr>
            <p:spPr bwMode="auto">
              <a:xfrm flipV="1">
                <a:off x="2135" y="2335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" name="Freeform 324"/>
              <p:cNvSpPr>
                <a:spLocks/>
              </p:cNvSpPr>
              <p:nvPr/>
            </p:nvSpPr>
            <p:spPr bwMode="auto">
              <a:xfrm>
                <a:off x="2138" y="2326"/>
                <a:ext cx="6" cy="9"/>
              </a:xfrm>
              <a:custGeom>
                <a:avLst/>
                <a:gdLst>
                  <a:gd name="T0" fmla="*/ 0 w 7"/>
                  <a:gd name="T1" fmla="*/ 10 h 10"/>
                  <a:gd name="T2" fmla="*/ 4 w 7"/>
                  <a:gd name="T3" fmla="*/ 5 h 10"/>
                  <a:gd name="T4" fmla="*/ 7 w 7"/>
                  <a:gd name="T5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10">
                    <a:moveTo>
                      <a:pt x="0" y="10"/>
                    </a:moveTo>
                    <a:lnTo>
                      <a:pt x="4" y="5"/>
                    </a:lnTo>
                    <a:lnTo>
                      <a:pt x="7" y="0"/>
                    </a:lnTo>
                  </a:path>
                </a:pathLst>
              </a:custGeom>
              <a:noFill/>
              <a:ln w="26988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3" name="Line 325"/>
              <p:cNvSpPr>
                <a:spLocks noChangeShapeType="1"/>
              </p:cNvSpPr>
              <p:nvPr/>
            </p:nvSpPr>
            <p:spPr bwMode="auto">
              <a:xfrm>
                <a:off x="2144" y="2326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" name="Line 326"/>
              <p:cNvSpPr>
                <a:spLocks noChangeShapeType="1"/>
              </p:cNvSpPr>
              <p:nvPr/>
            </p:nvSpPr>
            <p:spPr bwMode="auto">
              <a:xfrm>
                <a:off x="2147" y="2326"/>
                <a:ext cx="3" cy="5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" name="Line 327"/>
              <p:cNvSpPr>
                <a:spLocks noChangeShapeType="1"/>
              </p:cNvSpPr>
              <p:nvPr/>
            </p:nvSpPr>
            <p:spPr bwMode="auto">
              <a:xfrm>
                <a:off x="2150" y="2331"/>
                <a:ext cx="3" cy="6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" name="Line 328"/>
              <p:cNvSpPr>
                <a:spLocks noChangeShapeType="1"/>
              </p:cNvSpPr>
              <p:nvPr/>
            </p:nvSpPr>
            <p:spPr bwMode="auto">
              <a:xfrm>
                <a:off x="2153" y="2337"/>
                <a:ext cx="4" cy="6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" name="Line 329"/>
              <p:cNvSpPr>
                <a:spLocks noChangeShapeType="1"/>
              </p:cNvSpPr>
              <p:nvPr/>
            </p:nvSpPr>
            <p:spPr bwMode="auto">
              <a:xfrm>
                <a:off x="2157" y="2343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" name="Freeform 330"/>
              <p:cNvSpPr>
                <a:spLocks/>
              </p:cNvSpPr>
              <p:nvPr/>
            </p:nvSpPr>
            <p:spPr bwMode="auto">
              <a:xfrm>
                <a:off x="2160" y="2329"/>
                <a:ext cx="9" cy="14"/>
              </a:xfrm>
              <a:custGeom>
                <a:avLst/>
                <a:gdLst>
                  <a:gd name="T0" fmla="*/ 0 w 10"/>
                  <a:gd name="T1" fmla="*/ 15 h 15"/>
                  <a:gd name="T2" fmla="*/ 3 w 10"/>
                  <a:gd name="T3" fmla="*/ 9 h 15"/>
                  <a:gd name="T4" fmla="*/ 6 w 10"/>
                  <a:gd name="T5" fmla="*/ 4 h 15"/>
                  <a:gd name="T6" fmla="*/ 10 w 10"/>
                  <a:gd name="T7" fmla="*/ 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" h="15">
                    <a:moveTo>
                      <a:pt x="0" y="15"/>
                    </a:moveTo>
                    <a:lnTo>
                      <a:pt x="3" y="9"/>
                    </a:lnTo>
                    <a:lnTo>
                      <a:pt x="6" y="4"/>
                    </a:lnTo>
                    <a:lnTo>
                      <a:pt x="10" y="0"/>
                    </a:lnTo>
                  </a:path>
                </a:pathLst>
              </a:custGeom>
              <a:noFill/>
              <a:ln w="26988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" name="Line 331"/>
              <p:cNvSpPr>
                <a:spLocks noChangeShapeType="1"/>
              </p:cNvSpPr>
              <p:nvPr/>
            </p:nvSpPr>
            <p:spPr bwMode="auto">
              <a:xfrm>
                <a:off x="2169" y="2329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" name="Line 332"/>
              <p:cNvSpPr>
                <a:spLocks noChangeShapeType="1"/>
              </p:cNvSpPr>
              <p:nvPr/>
            </p:nvSpPr>
            <p:spPr bwMode="auto">
              <a:xfrm>
                <a:off x="2172" y="2329"/>
                <a:ext cx="5" cy="4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" name="Freeform 333"/>
              <p:cNvSpPr>
                <a:spLocks/>
              </p:cNvSpPr>
              <p:nvPr/>
            </p:nvSpPr>
            <p:spPr bwMode="auto">
              <a:xfrm>
                <a:off x="2177" y="2333"/>
                <a:ext cx="6" cy="2"/>
              </a:xfrm>
              <a:custGeom>
                <a:avLst/>
                <a:gdLst>
                  <a:gd name="T0" fmla="*/ 0 w 6"/>
                  <a:gd name="T1" fmla="*/ 0 h 3"/>
                  <a:gd name="T2" fmla="*/ 3 w 6"/>
                  <a:gd name="T3" fmla="*/ 2 h 3"/>
                  <a:gd name="T4" fmla="*/ 6 w 6"/>
                  <a:gd name="T5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3">
                    <a:moveTo>
                      <a:pt x="0" y="0"/>
                    </a:moveTo>
                    <a:lnTo>
                      <a:pt x="3" y="2"/>
                    </a:lnTo>
                    <a:lnTo>
                      <a:pt x="6" y="3"/>
                    </a:lnTo>
                  </a:path>
                </a:pathLst>
              </a:custGeom>
              <a:noFill/>
              <a:ln w="23813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" name="Freeform 334"/>
              <p:cNvSpPr>
                <a:spLocks/>
              </p:cNvSpPr>
              <p:nvPr/>
            </p:nvSpPr>
            <p:spPr bwMode="auto">
              <a:xfrm>
                <a:off x="2183" y="2335"/>
                <a:ext cx="9" cy="1"/>
              </a:xfrm>
              <a:custGeom>
                <a:avLst/>
                <a:gdLst>
                  <a:gd name="T0" fmla="*/ 0 w 10"/>
                  <a:gd name="T1" fmla="*/ 3 w 10"/>
                  <a:gd name="T2" fmla="*/ 6 w 10"/>
                  <a:gd name="T3" fmla="*/ 10 w 1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0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10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3" name="Freeform 335"/>
              <p:cNvSpPr>
                <a:spLocks/>
              </p:cNvSpPr>
              <p:nvPr/>
            </p:nvSpPr>
            <p:spPr bwMode="auto">
              <a:xfrm>
                <a:off x="2192" y="2335"/>
                <a:ext cx="6" cy="4"/>
              </a:xfrm>
              <a:custGeom>
                <a:avLst/>
                <a:gdLst>
                  <a:gd name="T0" fmla="*/ 0 w 6"/>
                  <a:gd name="T1" fmla="*/ 0 h 4"/>
                  <a:gd name="T2" fmla="*/ 3 w 6"/>
                  <a:gd name="T3" fmla="*/ 2 h 4"/>
                  <a:gd name="T4" fmla="*/ 6 w 6"/>
                  <a:gd name="T5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4">
                    <a:moveTo>
                      <a:pt x="0" y="0"/>
                    </a:moveTo>
                    <a:lnTo>
                      <a:pt x="3" y="2"/>
                    </a:lnTo>
                    <a:lnTo>
                      <a:pt x="6" y="4"/>
                    </a:lnTo>
                  </a:path>
                </a:pathLst>
              </a:custGeom>
              <a:noFill/>
              <a:ln w="23813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4" name="Line 336"/>
              <p:cNvSpPr>
                <a:spLocks noChangeShapeType="1"/>
              </p:cNvSpPr>
              <p:nvPr/>
            </p:nvSpPr>
            <p:spPr bwMode="auto">
              <a:xfrm>
                <a:off x="2198" y="2339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5" name="Freeform 337"/>
              <p:cNvSpPr>
                <a:spLocks/>
              </p:cNvSpPr>
              <p:nvPr/>
            </p:nvSpPr>
            <p:spPr bwMode="auto">
              <a:xfrm>
                <a:off x="2201" y="2339"/>
                <a:ext cx="20" cy="7"/>
              </a:xfrm>
              <a:custGeom>
                <a:avLst/>
                <a:gdLst>
                  <a:gd name="T0" fmla="*/ 0 w 21"/>
                  <a:gd name="T1" fmla="*/ 0 h 7"/>
                  <a:gd name="T2" fmla="*/ 3 w 21"/>
                  <a:gd name="T3" fmla="*/ 2 h 7"/>
                  <a:gd name="T4" fmla="*/ 7 w 21"/>
                  <a:gd name="T5" fmla="*/ 4 h 7"/>
                  <a:gd name="T6" fmla="*/ 10 w 21"/>
                  <a:gd name="T7" fmla="*/ 5 h 7"/>
                  <a:gd name="T8" fmla="*/ 15 w 21"/>
                  <a:gd name="T9" fmla="*/ 7 h 7"/>
                  <a:gd name="T10" fmla="*/ 18 w 21"/>
                  <a:gd name="T11" fmla="*/ 5 h 7"/>
                  <a:gd name="T12" fmla="*/ 21 w 21"/>
                  <a:gd name="T13" fmla="*/ 4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7">
                    <a:moveTo>
                      <a:pt x="0" y="0"/>
                    </a:moveTo>
                    <a:lnTo>
                      <a:pt x="3" y="2"/>
                    </a:lnTo>
                    <a:lnTo>
                      <a:pt x="7" y="4"/>
                    </a:lnTo>
                    <a:lnTo>
                      <a:pt x="10" y="5"/>
                    </a:lnTo>
                    <a:lnTo>
                      <a:pt x="15" y="7"/>
                    </a:lnTo>
                    <a:lnTo>
                      <a:pt x="18" y="5"/>
                    </a:lnTo>
                    <a:lnTo>
                      <a:pt x="21" y="4"/>
                    </a:lnTo>
                  </a:path>
                </a:pathLst>
              </a:custGeom>
              <a:noFill/>
              <a:ln w="23813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6" name="Line 338"/>
              <p:cNvSpPr>
                <a:spLocks noChangeShapeType="1"/>
              </p:cNvSpPr>
              <p:nvPr/>
            </p:nvSpPr>
            <p:spPr bwMode="auto">
              <a:xfrm flipV="1">
                <a:off x="2221" y="2339"/>
                <a:ext cx="3" cy="4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" name="Line 339"/>
              <p:cNvSpPr>
                <a:spLocks noChangeShapeType="1"/>
              </p:cNvSpPr>
              <p:nvPr/>
            </p:nvSpPr>
            <p:spPr bwMode="auto">
              <a:xfrm>
                <a:off x="2224" y="2339"/>
                <a:ext cx="4" cy="1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8" name="Line 340"/>
              <p:cNvSpPr>
                <a:spLocks noChangeShapeType="1"/>
              </p:cNvSpPr>
              <p:nvPr/>
            </p:nvSpPr>
            <p:spPr bwMode="auto">
              <a:xfrm>
                <a:off x="2228" y="2339"/>
                <a:ext cx="3" cy="4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9" name="Line 341"/>
              <p:cNvSpPr>
                <a:spLocks noChangeShapeType="1"/>
              </p:cNvSpPr>
              <p:nvPr/>
            </p:nvSpPr>
            <p:spPr bwMode="auto">
              <a:xfrm>
                <a:off x="2231" y="2343"/>
                <a:ext cx="3" cy="7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0" name="Line 342"/>
              <p:cNvSpPr>
                <a:spLocks noChangeShapeType="1"/>
              </p:cNvSpPr>
              <p:nvPr/>
            </p:nvSpPr>
            <p:spPr bwMode="auto">
              <a:xfrm>
                <a:off x="2234" y="2350"/>
                <a:ext cx="2" cy="5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1" name="Line 343"/>
              <p:cNvSpPr>
                <a:spLocks noChangeShapeType="1"/>
              </p:cNvSpPr>
              <p:nvPr/>
            </p:nvSpPr>
            <p:spPr bwMode="auto">
              <a:xfrm>
                <a:off x="2236" y="2355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2" name="Line 344"/>
              <p:cNvSpPr>
                <a:spLocks noChangeShapeType="1"/>
              </p:cNvSpPr>
              <p:nvPr/>
            </p:nvSpPr>
            <p:spPr bwMode="auto">
              <a:xfrm flipV="1">
                <a:off x="2239" y="2353"/>
                <a:ext cx="4" cy="4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3" name="Freeform 345"/>
              <p:cNvSpPr>
                <a:spLocks/>
              </p:cNvSpPr>
              <p:nvPr/>
            </p:nvSpPr>
            <p:spPr bwMode="auto">
              <a:xfrm>
                <a:off x="2243" y="2337"/>
                <a:ext cx="6" cy="16"/>
              </a:xfrm>
              <a:custGeom>
                <a:avLst/>
                <a:gdLst>
                  <a:gd name="T0" fmla="*/ 0 w 6"/>
                  <a:gd name="T1" fmla="*/ 16 h 16"/>
                  <a:gd name="T2" fmla="*/ 3 w 6"/>
                  <a:gd name="T3" fmla="*/ 7 h 16"/>
                  <a:gd name="T4" fmla="*/ 6 w 6"/>
                  <a:gd name="T5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16">
                    <a:moveTo>
                      <a:pt x="0" y="16"/>
                    </a:moveTo>
                    <a:lnTo>
                      <a:pt x="3" y="7"/>
                    </a:lnTo>
                    <a:lnTo>
                      <a:pt x="6" y="0"/>
                    </a:lnTo>
                  </a:path>
                </a:pathLst>
              </a:custGeom>
              <a:noFill/>
              <a:ln w="23813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4" name="Line 346"/>
              <p:cNvSpPr>
                <a:spLocks noChangeShapeType="1"/>
              </p:cNvSpPr>
              <p:nvPr/>
            </p:nvSpPr>
            <p:spPr bwMode="auto">
              <a:xfrm flipV="1">
                <a:off x="2249" y="2334"/>
                <a:ext cx="3" cy="3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5" name="Freeform 347"/>
              <p:cNvSpPr>
                <a:spLocks/>
              </p:cNvSpPr>
              <p:nvPr/>
            </p:nvSpPr>
            <p:spPr bwMode="auto">
              <a:xfrm>
                <a:off x="2252" y="2333"/>
                <a:ext cx="8" cy="1"/>
              </a:xfrm>
              <a:custGeom>
                <a:avLst/>
                <a:gdLst>
                  <a:gd name="T0" fmla="*/ 0 w 8"/>
                  <a:gd name="T1" fmla="*/ 2 h 2"/>
                  <a:gd name="T2" fmla="*/ 5 w 8"/>
                  <a:gd name="T3" fmla="*/ 0 h 2"/>
                  <a:gd name="T4" fmla="*/ 8 w 8"/>
                  <a:gd name="T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" h="2">
                    <a:moveTo>
                      <a:pt x="0" y="2"/>
                    </a:moveTo>
                    <a:lnTo>
                      <a:pt x="5" y="0"/>
                    </a:lnTo>
                    <a:lnTo>
                      <a:pt x="8" y="2"/>
                    </a:lnTo>
                  </a:path>
                </a:pathLst>
              </a:custGeom>
              <a:noFill/>
              <a:ln w="23813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6" name="Freeform 348"/>
              <p:cNvSpPr>
                <a:spLocks/>
              </p:cNvSpPr>
              <p:nvPr/>
            </p:nvSpPr>
            <p:spPr bwMode="auto">
              <a:xfrm>
                <a:off x="2260" y="2334"/>
                <a:ext cx="6" cy="7"/>
              </a:xfrm>
              <a:custGeom>
                <a:avLst/>
                <a:gdLst>
                  <a:gd name="T0" fmla="*/ 0 w 7"/>
                  <a:gd name="T1" fmla="*/ 0 h 7"/>
                  <a:gd name="T2" fmla="*/ 3 w 7"/>
                  <a:gd name="T3" fmla="*/ 3 h 7"/>
                  <a:gd name="T4" fmla="*/ 7 w 7"/>
                  <a:gd name="T5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7">
                    <a:moveTo>
                      <a:pt x="0" y="0"/>
                    </a:moveTo>
                    <a:lnTo>
                      <a:pt x="3" y="3"/>
                    </a:lnTo>
                    <a:lnTo>
                      <a:pt x="7" y="7"/>
                    </a:lnTo>
                  </a:path>
                </a:pathLst>
              </a:custGeom>
              <a:noFill/>
              <a:ln w="26988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" name="Line 349"/>
              <p:cNvSpPr>
                <a:spLocks noChangeShapeType="1"/>
              </p:cNvSpPr>
              <p:nvPr/>
            </p:nvSpPr>
            <p:spPr bwMode="auto">
              <a:xfrm>
                <a:off x="2266" y="2341"/>
                <a:ext cx="3" cy="7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8" name="Freeform 350"/>
              <p:cNvSpPr>
                <a:spLocks/>
              </p:cNvSpPr>
              <p:nvPr/>
            </p:nvSpPr>
            <p:spPr bwMode="auto">
              <a:xfrm>
                <a:off x="2269" y="2348"/>
                <a:ext cx="13" cy="62"/>
              </a:xfrm>
              <a:custGeom>
                <a:avLst/>
                <a:gdLst>
                  <a:gd name="T0" fmla="*/ 0 w 13"/>
                  <a:gd name="T1" fmla="*/ 0 h 65"/>
                  <a:gd name="T2" fmla="*/ 3 w 13"/>
                  <a:gd name="T3" fmla="*/ 13 h 65"/>
                  <a:gd name="T4" fmla="*/ 6 w 13"/>
                  <a:gd name="T5" fmla="*/ 31 h 65"/>
                  <a:gd name="T6" fmla="*/ 10 w 13"/>
                  <a:gd name="T7" fmla="*/ 50 h 65"/>
                  <a:gd name="T8" fmla="*/ 13 w 13"/>
                  <a:gd name="T9" fmla="*/ 65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65">
                    <a:moveTo>
                      <a:pt x="0" y="0"/>
                    </a:moveTo>
                    <a:lnTo>
                      <a:pt x="3" y="13"/>
                    </a:lnTo>
                    <a:lnTo>
                      <a:pt x="6" y="31"/>
                    </a:lnTo>
                    <a:lnTo>
                      <a:pt x="10" y="50"/>
                    </a:lnTo>
                    <a:lnTo>
                      <a:pt x="13" y="65"/>
                    </a:lnTo>
                  </a:path>
                </a:pathLst>
              </a:custGeom>
              <a:noFill/>
              <a:ln w="20638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9" name="Line 351"/>
              <p:cNvSpPr>
                <a:spLocks noChangeShapeType="1"/>
              </p:cNvSpPr>
              <p:nvPr/>
            </p:nvSpPr>
            <p:spPr bwMode="auto">
              <a:xfrm>
                <a:off x="2282" y="2410"/>
                <a:ext cx="2" cy="3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0" name="Line 352"/>
              <p:cNvSpPr>
                <a:spLocks noChangeShapeType="1"/>
              </p:cNvSpPr>
              <p:nvPr/>
            </p:nvSpPr>
            <p:spPr bwMode="auto">
              <a:xfrm flipV="1">
                <a:off x="2284" y="2405"/>
                <a:ext cx="3" cy="8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1" name="Freeform 353"/>
              <p:cNvSpPr>
                <a:spLocks/>
              </p:cNvSpPr>
              <p:nvPr/>
            </p:nvSpPr>
            <p:spPr bwMode="auto">
              <a:xfrm>
                <a:off x="2287" y="2367"/>
                <a:ext cx="8" cy="38"/>
              </a:xfrm>
              <a:custGeom>
                <a:avLst/>
                <a:gdLst>
                  <a:gd name="T0" fmla="*/ 0 w 8"/>
                  <a:gd name="T1" fmla="*/ 39 h 39"/>
                  <a:gd name="T2" fmla="*/ 3 w 8"/>
                  <a:gd name="T3" fmla="*/ 19 h 39"/>
                  <a:gd name="T4" fmla="*/ 8 w 8"/>
                  <a:gd name="T5" fmla="*/ 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" h="39">
                    <a:moveTo>
                      <a:pt x="0" y="39"/>
                    </a:moveTo>
                    <a:lnTo>
                      <a:pt x="3" y="19"/>
                    </a:lnTo>
                    <a:lnTo>
                      <a:pt x="8" y="0"/>
                    </a:lnTo>
                  </a:path>
                </a:pathLst>
              </a:custGeom>
              <a:noFill/>
              <a:ln w="20638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2" name="Line 354"/>
              <p:cNvSpPr>
                <a:spLocks noChangeShapeType="1"/>
              </p:cNvSpPr>
              <p:nvPr/>
            </p:nvSpPr>
            <p:spPr bwMode="auto">
              <a:xfrm flipV="1">
                <a:off x="2295" y="2361"/>
                <a:ext cx="3" cy="6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3" name="Line 355"/>
              <p:cNvSpPr>
                <a:spLocks noChangeShapeType="1"/>
              </p:cNvSpPr>
              <p:nvPr/>
            </p:nvSpPr>
            <p:spPr bwMode="auto">
              <a:xfrm>
                <a:off x="2298" y="2361"/>
                <a:ext cx="4" cy="20"/>
              </a:xfrm>
              <a:prstGeom prst="line">
                <a:avLst/>
              </a:prstGeom>
              <a:noFill/>
              <a:ln w="2063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4" name="Freeform 356"/>
              <p:cNvSpPr>
                <a:spLocks/>
              </p:cNvSpPr>
              <p:nvPr/>
            </p:nvSpPr>
            <p:spPr bwMode="auto">
              <a:xfrm>
                <a:off x="2302" y="2381"/>
                <a:ext cx="66" cy="1124"/>
              </a:xfrm>
              <a:custGeom>
                <a:avLst/>
                <a:gdLst>
                  <a:gd name="T0" fmla="*/ 0 w 69"/>
                  <a:gd name="T1" fmla="*/ 0 h 1172"/>
                  <a:gd name="T2" fmla="*/ 3 w 69"/>
                  <a:gd name="T3" fmla="*/ 47 h 1172"/>
                  <a:gd name="T4" fmla="*/ 6 w 69"/>
                  <a:gd name="T5" fmla="*/ 109 h 1172"/>
                  <a:gd name="T6" fmla="*/ 9 w 69"/>
                  <a:gd name="T7" fmla="*/ 179 h 1172"/>
                  <a:gd name="T8" fmla="*/ 12 w 69"/>
                  <a:gd name="T9" fmla="*/ 244 h 1172"/>
                  <a:gd name="T10" fmla="*/ 16 w 69"/>
                  <a:gd name="T11" fmla="*/ 305 h 1172"/>
                  <a:gd name="T12" fmla="*/ 19 w 69"/>
                  <a:gd name="T13" fmla="*/ 357 h 1172"/>
                  <a:gd name="T14" fmla="*/ 22 w 69"/>
                  <a:gd name="T15" fmla="*/ 398 h 1172"/>
                  <a:gd name="T16" fmla="*/ 25 w 69"/>
                  <a:gd name="T17" fmla="*/ 432 h 1172"/>
                  <a:gd name="T18" fmla="*/ 29 w 69"/>
                  <a:gd name="T19" fmla="*/ 462 h 1172"/>
                  <a:gd name="T20" fmla="*/ 32 w 69"/>
                  <a:gd name="T21" fmla="*/ 496 h 1172"/>
                  <a:gd name="T22" fmla="*/ 37 w 69"/>
                  <a:gd name="T23" fmla="*/ 538 h 1172"/>
                  <a:gd name="T24" fmla="*/ 40 w 69"/>
                  <a:gd name="T25" fmla="*/ 588 h 1172"/>
                  <a:gd name="T26" fmla="*/ 43 w 69"/>
                  <a:gd name="T27" fmla="*/ 652 h 1172"/>
                  <a:gd name="T28" fmla="*/ 46 w 69"/>
                  <a:gd name="T29" fmla="*/ 733 h 1172"/>
                  <a:gd name="T30" fmla="*/ 49 w 69"/>
                  <a:gd name="T31" fmla="*/ 823 h 1172"/>
                  <a:gd name="T32" fmla="*/ 53 w 69"/>
                  <a:gd name="T33" fmla="*/ 914 h 1172"/>
                  <a:gd name="T34" fmla="*/ 56 w 69"/>
                  <a:gd name="T35" fmla="*/ 995 h 1172"/>
                  <a:gd name="T36" fmla="*/ 59 w 69"/>
                  <a:gd name="T37" fmla="*/ 1059 h 1172"/>
                  <a:gd name="T38" fmla="*/ 62 w 69"/>
                  <a:gd name="T39" fmla="*/ 1109 h 1172"/>
                  <a:gd name="T40" fmla="*/ 65 w 69"/>
                  <a:gd name="T41" fmla="*/ 1145 h 1172"/>
                  <a:gd name="T42" fmla="*/ 69 w 69"/>
                  <a:gd name="T43" fmla="*/ 1172 h 1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69" h="1172">
                    <a:moveTo>
                      <a:pt x="0" y="0"/>
                    </a:moveTo>
                    <a:lnTo>
                      <a:pt x="3" y="47"/>
                    </a:lnTo>
                    <a:lnTo>
                      <a:pt x="6" y="109"/>
                    </a:lnTo>
                    <a:lnTo>
                      <a:pt x="9" y="179"/>
                    </a:lnTo>
                    <a:lnTo>
                      <a:pt x="12" y="244"/>
                    </a:lnTo>
                    <a:lnTo>
                      <a:pt x="16" y="305"/>
                    </a:lnTo>
                    <a:lnTo>
                      <a:pt x="19" y="357"/>
                    </a:lnTo>
                    <a:lnTo>
                      <a:pt x="22" y="398"/>
                    </a:lnTo>
                    <a:lnTo>
                      <a:pt x="25" y="432"/>
                    </a:lnTo>
                    <a:lnTo>
                      <a:pt x="29" y="462"/>
                    </a:lnTo>
                    <a:lnTo>
                      <a:pt x="32" y="496"/>
                    </a:lnTo>
                    <a:lnTo>
                      <a:pt x="37" y="538"/>
                    </a:lnTo>
                    <a:lnTo>
                      <a:pt x="40" y="588"/>
                    </a:lnTo>
                    <a:lnTo>
                      <a:pt x="43" y="652"/>
                    </a:lnTo>
                    <a:lnTo>
                      <a:pt x="46" y="733"/>
                    </a:lnTo>
                    <a:lnTo>
                      <a:pt x="49" y="823"/>
                    </a:lnTo>
                    <a:lnTo>
                      <a:pt x="53" y="914"/>
                    </a:lnTo>
                    <a:lnTo>
                      <a:pt x="56" y="995"/>
                    </a:lnTo>
                    <a:lnTo>
                      <a:pt x="59" y="1059"/>
                    </a:lnTo>
                    <a:lnTo>
                      <a:pt x="62" y="1109"/>
                    </a:lnTo>
                    <a:lnTo>
                      <a:pt x="65" y="1145"/>
                    </a:lnTo>
                    <a:lnTo>
                      <a:pt x="69" y="1172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5" name="Line 357"/>
              <p:cNvSpPr>
                <a:spLocks noChangeShapeType="1"/>
              </p:cNvSpPr>
              <p:nvPr/>
            </p:nvSpPr>
            <p:spPr bwMode="auto">
              <a:xfrm>
                <a:off x="2368" y="3505"/>
                <a:ext cx="3" cy="19"/>
              </a:xfrm>
              <a:prstGeom prst="line">
                <a:avLst/>
              </a:prstGeom>
              <a:noFill/>
              <a:ln w="2063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6" name="Line 358"/>
              <p:cNvSpPr>
                <a:spLocks noChangeShapeType="1"/>
              </p:cNvSpPr>
              <p:nvPr/>
            </p:nvSpPr>
            <p:spPr bwMode="auto">
              <a:xfrm>
                <a:off x="2371" y="3524"/>
                <a:ext cx="5" cy="14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7" name="Line 359"/>
              <p:cNvSpPr>
                <a:spLocks noChangeShapeType="1"/>
              </p:cNvSpPr>
              <p:nvPr/>
            </p:nvSpPr>
            <p:spPr bwMode="auto">
              <a:xfrm>
                <a:off x="2376" y="3538"/>
                <a:ext cx="3" cy="12"/>
              </a:xfrm>
              <a:prstGeom prst="line">
                <a:avLst/>
              </a:prstGeom>
              <a:noFill/>
              <a:ln w="2063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" name="Freeform 360"/>
              <p:cNvSpPr>
                <a:spLocks/>
              </p:cNvSpPr>
              <p:nvPr/>
            </p:nvSpPr>
            <p:spPr bwMode="auto">
              <a:xfrm>
                <a:off x="2379" y="3550"/>
                <a:ext cx="5" cy="13"/>
              </a:xfrm>
              <a:custGeom>
                <a:avLst/>
                <a:gdLst>
                  <a:gd name="T0" fmla="*/ 0 w 6"/>
                  <a:gd name="T1" fmla="*/ 0 h 14"/>
                  <a:gd name="T2" fmla="*/ 3 w 6"/>
                  <a:gd name="T3" fmla="*/ 7 h 14"/>
                  <a:gd name="T4" fmla="*/ 6 w 6"/>
                  <a:gd name="T5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14">
                    <a:moveTo>
                      <a:pt x="0" y="0"/>
                    </a:moveTo>
                    <a:lnTo>
                      <a:pt x="3" y="7"/>
                    </a:lnTo>
                    <a:lnTo>
                      <a:pt x="6" y="14"/>
                    </a:lnTo>
                  </a:path>
                </a:pathLst>
              </a:custGeom>
              <a:noFill/>
              <a:ln w="23813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9" name="Freeform 361"/>
              <p:cNvSpPr>
                <a:spLocks/>
              </p:cNvSpPr>
              <p:nvPr/>
            </p:nvSpPr>
            <p:spPr bwMode="auto">
              <a:xfrm>
                <a:off x="2384" y="3563"/>
                <a:ext cx="7" cy="11"/>
              </a:xfrm>
              <a:custGeom>
                <a:avLst/>
                <a:gdLst>
                  <a:gd name="T0" fmla="*/ 0 w 7"/>
                  <a:gd name="T1" fmla="*/ 0 h 11"/>
                  <a:gd name="T2" fmla="*/ 4 w 7"/>
                  <a:gd name="T3" fmla="*/ 5 h 11"/>
                  <a:gd name="T4" fmla="*/ 7 w 7"/>
                  <a:gd name="T5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11">
                    <a:moveTo>
                      <a:pt x="0" y="0"/>
                    </a:moveTo>
                    <a:lnTo>
                      <a:pt x="4" y="5"/>
                    </a:lnTo>
                    <a:lnTo>
                      <a:pt x="7" y="11"/>
                    </a:lnTo>
                  </a:path>
                </a:pathLst>
              </a:custGeom>
              <a:noFill/>
              <a:ln w="26988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0" name="Line 362"/>
              <p:cNvSpPr>
                <a:spLocks noChangeShapeType="1"/>
              </p:cNvSpPr>
              <p:nvPr/>
            </p:nvSpPr>
            <p:spPr bwMode="auto">
              <a:xfrm>
                <a:off x="2391" y="3574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1" name="Line 363"/>
              <p:cNvSpPr>
                <a:spLocks noChangeShapeType="1"/>
              </p:cNvSpPr>
              <p:nvPr/>
            </p:nvSpPr>
            <p:spPr bwMode="auto">
              <a:xfrm>
                <a:off x="2394" y="3576"/>
                <a:ext cx="3" cy="3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2" name="Freeform 364"/>
              <p:cNvSpPr>
                <a:spLocks/>
              </p:cNvSpPr>
              <p:nvPr/>
            </p:nvSpPr>
            <p:spPr bwMode="auto">
              <a:xfrm>
                <a:off x="2397" y="3579"/>
                <a:ext cx="9" cy="6"/>
              </a:xfrm>
              <a:custGeom>
                <a:avLst/>
                <a:gdLst>
                  <a:gd name="T0" fmla="*/ 0 w 10"/>
                  <a:gd name="T1" fmla="*/ 0 h 6"/>
                  <a:gd name="T2" fmla="*/ 3 w 10"/>
                  <a:gd name="T3" fmla="*/ 2 h 6"/>
                  <a:gd name="T4" fmla="*/ 7 w 10"/>
                  <a:gd name="T5" fmla="*/ 4 h 6"/>
                  <a:gd name="T6" fmla="*/ 10 w 10"/>
                  <a:gd name="T7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" h="6">
                    <a:moveTo>
                      <a:pt x="0" y="0"/>
                    </a:moveTo>
                    <a:lnTo>
                      <a:pt x="3" y="2"/>
                    </a:lnTo>
                    <a:lnTo>
                      <a:pt x="7" y="4"/>
                    </a:lnTo>
                    <a:lnTo>
                      <a:pt x="10" y="6"/>
                    </a:lnTo>
                  </a:path>
                </a:pathLst>
              </a:custGeom>
              <a:noFill/>
              <a:ln w="23813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3" name="Line 365"/>
              <p:cNvSpPr>
                <a:spLocks noChangeShapeType="1"/>
              </p:cNvSpPr>
              <p:nvPr/>
            </p:nvSpPr>
            <p:spPr bwMode="auto">
              <a:xfrm>
                <a:off x="2406" y="3585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4" name="Freeform 366"/>
              <p:cNvSpPr>
                <a:spLocks/>
              </p:cNvSpPr>
              <p:nvPr/>
            </p:nvSpPr>
            <p:spPr bwMode="auto">
              <a:xfrm>
                <a:off x="2409" y="3585"/>
                <a:ext cx="8" cy="2"/>
              </a:xfrm>
              <a:custGeom>
                <a:avLst/>
                <a:gdLst>
                  <a:gd name="T0" fmla="*/ 0 w 8"/>
                  <a:gd name="T1" fmla="*/ 0 h 3"/>
                  <a:gd name="T2" fmla="*/ 3 w 8"/>
                  <a:gd name="T3" fmla="*/ 1 h 3"/>
                  <a:gd name="T4" fmla="*/ 8 w 8"/>
                  <a:gd name="T5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" h="3">
                    <a:moveTo>
                      <a:pt x="0" y="0"/>
                    </a:moveTo>
                    <a:lnTo>
                      <a:pt x="3" y="1"/>
                    </a:lnTo>
                    <a:lnTo>
                      <a:pt x="8" y="3"/>
                    </a:lnTo>
                  </a:path>
                </a:pathLst>
              </a:custGeom>
              <a:noFill/>
              <a:ln w="23813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5" name="Freeform 367"/>
              <p:cNvSpPr>
                <a:spLocks/>
              </p:cNvSpPr>
              <p:nvPr/>
            </p:nvSpPr>
            <p:spPr bwMode="auto">
              <a:xfrm>
                <a:off x="2417" y="3587"/>
                <a:ext cx="6" cy="1"/>
              </a:xfrm>
              <a:custGeom>
                <a:avLst/>
                <a:gdLst>
                  <a:gd name="T0" fmla="*/ 0 w 6"/>
                  <a:gd name="T1" fmla="*/ 3 w 6"/>
                  <a:gd name="T2" fmla="*/ 6 w 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6" name="Line 368"/>
              <p:cNvSpPr>
                <a:spLocks noChangeShapeType="1"/>
              </p:cNvSpPr>
              <p:nvPr/>
            </p:nvSpPr>
            <p:spPr bwMode="auto">
              <a:xfrm>
                <a:off x="2423" y="3587"/>
                <a:ext cx="4" cy="2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7" name="Freeform 369"/>
              <p:cNvSpPr>
                <a:spLocks/>
              </p:cNvSpPr>
              <p:nvPr/>
            </p:nvSpPr>
            <p:spPr bwMode="auto">
              <a:xfrm>
                <a:off x="2427" y="3589"/>
                <a:ext cx="8" cy="1"/>
              </a:xfrm>
              <a:custGeom>
                <a:avLst/>
                <a:gdLst>
                  <a:gd name="T0" fmla="*/ 0 w 9"/>
                  <a:gd name="T1" fmla="*/ 3 w 9"/>
                  <a:gd name="T2" fmla="*/ 6 w 9"/>
                  <a:gd name="T3" fmla="*/ 9 w 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9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8" name="Line 370"/>
              <p:cNvSpPr>
                <a:spLocks noChangeShapeType="1"/>
              </p:cNvSpPr>
              <p:nvPr/>
            </p:nvSpPr>
            <p:spPr bwMode="auto">
              <a:xfrm>
                <a:off x="2435" y="3589"/>
                <a:ext cx="4" cy="2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" name="Freeform 371"/>
              <p:cNvSpPr>
                <a:spLocks/>
              </p:cNvSpPr>
              <p:nvPr/>
            </p:nvSpPr>
            <p:spPr bwMode="auto">
              <a:xfrm>
                <a:off x="2439" y="3591"/>
                <a:ext cx="12" cy="1"/>
              </a:xfrm>
              <a:custGeom>
                <a:avLst/>
                <a:gdLst>
                  <a:gd name="T0" fmla="*/ 0 w 12"/>
                  <a:gd name="T1" fmla="*/ 3 w 12"/>
                  <a:gd name="T2" fmla="*/ 6 w 12"/>
                  <a:gd name="T3" fmla="*/ 9 w 12"/>
                  <a:gd name="T4" fmla="*/ 12 w 1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12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2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0" name="Line 372"/>
              <p:cNvSpPr>
                <a:spLocks noChangeShapeType="1"/>
              </p:cNvSpPr>
              <p:nvPr/>
            </p:nvSpPr>
            <p:spPr bwMode="auto">
              <a:xfrm>
                <a:off x="2451" y="3591"/>
                <a:ext cx="4" cy="1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1" name="Freeform 373"/>
              <p:cNvSpPr>
                <a:spLocks/>
              </p:cNvSpPr>
              <p:nvPr/>
            </p:nvSpPr>
            <p:spPr bwMode="auto">
              <a:xfrm>
                <a:off x="2455" y="3592"/>
                <a:ext cx="19" cy="1"/>
              </a:xfrm>
              <a:custGeom>
                <a:avLst/>
                <a:gdLst>
                  <a:gd name="T0" fmla="*/ 0 w 19"/>
                  <a:gd name="T1" fmla="*/ 3 w 19"/>
                  <a:gd name="T2" fmla="*/ 7 w 19"/>
                  <a:gd name="T3" fmla="*/ 10 w 19"/>
                  <a:gd name="T4" fmla="*/ 13 w 19"/>
                  <a:gd name="T5" fmla="*/ 16 w 19"/>
                  <a:gd name="T6" fmla="*/ 19 w 1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</a:cxnLst>
                <a:rect l="0" t="0" r="r" b="b"/>
                <a:pathLst>
                  <a:path w="19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19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2" name="Line 374"/>
              <p:cNvSpPr>
                <a:spLocks noChangeShapeType="1"/>
              </p:cNvSpPr>
              <p:nvPr/>
            </p:nvSpPr>
            <p:spPr bwMode="auto">
              <a:xfrm>
                <a:off x="2474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3" name="Freeform 375"/>
              <p:cNvSpPr>
                <a:spLocks/>
              </p:cNvSpPr>
              <p:nvPr/>
            </p:nvSpPr>
            <p:spPr bwMode="auto">
              <a:xfrm>
                <a:off x="2477" y="3594"/>
                <a:ext cx="250" cy="1"/>
              </a:xfrm>
              <a:custGeom>
                <a:avLst/>
                <a:gdLst>
                  <a:gd name="T0" fmla="*/ 3 w 260"/>
                  <a:gd name="T1" fmla="*/ 9 w 260"/>
                  <a:gd name="T2" fmla="*/ 16 w 260"/>
                  <a:gd name="T3" fmla="*/ 24 w 260"/>
                  <a:gd name="T4" fmla="*/ 30 w 260"/>
                  <a:gd name="T5" fmla="*/ 37 w 260"/>
                  <a:gd name="T6" fmla="*/ 43 w 260"/>
                  <a:gd name="T7" fmla="*/ 49 w 260"/>
                  <a:gd name="T8" fmla="*/ 56 w 260"/>
                  <a:gd name="T9" fmla="*/ 64 w 260"/>
                  <a:gd name="T10" fmla="*/ 70 w 260"/>
                  <a:gd name="T11" fmla="*/ 77 w 260"/>
                  <a:gd name="T12" fmla="*/ 83 w 260"/>
                  <a:gd name="T13" fmla="*/ 90 w 260"/>
                  <a:gd name="T14" fmla="*/ 96 w 260"/>
                  <a:gd name="T15" fmla="*/ 104 w 260"/>
                  <a:gd name="T16" fmla="*/ 110 w 260"/>
                  <a:gd name="T17" fmla="*/ 117 w 260"/>
                  <a:gd name="T18" fmla="*/ 123 w 260"/>
                  <a:gd name="T19" fmla="*/ 130 w 260"/>
                  <a:gd name="T20" fmla="*/ 136 w 260"/>
                  <a:gd name="T21" fmla="*/ 144 w 260"/>
                  <a:gd name="T22" fmla="*/ 151 w 260"/>
                  <a:gd name="T23" fmla="*/ 157 w 260"/>
                  <a:gd name="T24" fmla="*/ 163 w 260"/>
                  <a:gd name="T25" fmla="*/ 170 w 260"/>
                  <a:gd name="T26" fmla="*/ 176 w 260"/>
                  <a:gd name="T27" fmla="*/ 183 w 260"/>
                  <a:gd name="T28" fmla="*/ 191 w 260"/>
                  <a:gd name="T29" fmla="*/ 197 w 260"/>
                  <a:gd name="T30" fmla="*/ 204 w 260"/>
                  <a:gd name="T31" fmla="*/ 210 w 260"/>
                  <a:gd name="T32" fmla="*/ 216 w 260"/>
                  <a:gd name="T33" fmla="*/ 223 w 260"/>
                  <a:gd name="T34" fmla="*/ 231 w 260"/>
                  <a:gd name="T35" fmla="*/ 237 w 260"/>
                  <a:gd name="T36" fmla="*/ 244 w 260"/>
                  <a:gd name="T37" fmla="*/ 250 w 260"/>
                  <a:gd name="T38" fmla="*/ 257 w 26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</a:cxnLst>
                <a:rect l="0" t="0" r="r" b="b"/>
                <a:pathLst>
                  <a:path w="260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3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49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61" y="0"/>
                    </a:lnTo>
                    <a:lnTo>
                      <a:pt x="64" y="0"/>
                    </a:lnTo>
                    <a:lnTo>
                      <a:pt x="67" y="0"/>
                    </a:lnTo>
                    <a:lnTo>
                      <a:pt x="70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0"/>
                    </a:lnTo>
                    <a:lnTo>
                      <a:pt x="83" y="0"/>
                    </a:lnTo>
                    <a:lnTo>
                      <a:pt x="86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96" y="0"/>
                    </a:lnTo>
                    <a:lnTo>
                      <a:pt x="99" y="0"/>
                    </a:lnTo>
                    <a:lnTo>
                      <a:pt x="104" y="0"/>
                    </a:lnTo>
                    <a:lnTo>
                      <a:pt x="107" y="0"/>
                    </a:lnTo>
                    <a:lnTo>
                      <a:pt x="110" y="0"/>
                    </a:lnTo>
                    <a:lnTo>
                      <a:pt x="114" y="0"/>
                    </a:lnTo>
                    <a:lnTo>
                      <a:pt x="117" y="0"/>
                    </a:lnTo>
                    <a:lnTo>
                      <a:pt x="120" y="0"/>
                    </a:lnTo>
                    <a:lnTo>
                      <a:pt x="123" y="0"/>
                    </a:lnTo>
                    <a:lnTo>
                      <a:pt x="127" y="0"/>
                    </a:lnTo>
                    <a:lnTo>
                      <a:pt x="130" y="0"/>
                    </a:lnTo>
                    <a:lnTo>
                      <a:pt x="133" y="0"/>
                    </a:lnTo>
                    <a:lnTo>
                      <a:pt x="136" y="0"/>
                    </a:lnTo>
                    <a:lnTo>
                      <a:pt x="139" y="0"/>
                    </a:lnTo>
                    <a:lnTo>
                      <a:pt x="144" y="0"/>
                    </a:lnTo>
                    <a:lnTo>
                      <a:pt x="147" y="0"/>
                    </a:lnTo>
                    <a:lnTo>
                      <a:pt x="151" y="0"/>
                    </a:lnTo>
                    <a:lnTo>
                      <a:pt x="154" y="0"/>
                    </a:lnTo>
                    <a:lnTo>
                      <a:pt x="157" y="0"/>
                    </a:lnTo>
                    <a:lnTo>
                      <a:pt x="160" y="0"/>
                    </a:lnTo>
                    <a:lnTo>
                      <a:pt x="163" y="0"/>
                    </a:lnTo>
                    <a:lnTo>
                      <a:pt x="167" y="0"/>
                    </a:lnTo>
                    <a:lnTo>
                      <a:pt x="170" y="0"/>
                    </a:lnTo>
                    <a:lnTo>
                      <a:pt x="173" y="0"/>
                    </a:lnTo>
                    <a:lnTo>
                      <a:pt x="176" y="0"/>
                    </a:lnTo>
                    <a:lnTo>
                      <a:pt x="180" y="0"/>
                    </a:lnTo>
                    <a:lnTo>
                      <a:pt x="183" y="0"/>
                    </a:lnTo>
                    <a:lnTo>
                      <a:pt x="188" y="0"/>
                    </a:lnTo>
                    <a:lnTo>
                      <a:pt x="191" y="0"/>
                    </a:lnTo>
                    <a:lnTo>
                      <a:pt x="194" y="0"/>
                    </a:lnTo>
                    <a:lnTo>
                      <a:pt x="197" y="0"/>
                    </a:lnTo>
                    <a:lnTo>
                      <a:pt x="200" y="0"/>
                    </a:lnTo>
                    <a:lnTo>
                      <a:pt x="204" y="0"/>
                    </a:lnTo>
                    <a:lnTo>
                      <a:pt x="207" y="0"/>
                    </a:lnTo>
                    <a:lnTo>
                      <a:pt x="210" y="0"/>
                    </a:lnTo>
                    <a:lnTo>
                      <a:pt x="213" y="0"/>
                    </a:lnTo>
                    <a:lnTo>
                      <a:pt x="216" y="0"/>
                    </a:lnTo>
                    <a:lnTo>
                      <a:pt x="220" y="0"/>
                    </a:lnTo>
                    <a:lnTo>
                      <a:pt x="223" y="0"/>
                    </a:lnTo>
                    <a:lnTo>
                      <a:pt x="228" y="0"/>
                    </a:lnTo>
                    <a:lnTo>
                      <a:pt x="231" y="0"/>
                    </a:lnTo>
                    <a:lnTo>
                      <a:pt x="234" y="0"/>
                    </a:lnTo>
                    <a:lnTo>
                      <a:pt x="237" y="0"/>
                    </a:lnTo>
                    <a:lnTo>
                      <a:pt x="241" y="0"/>
                    </a:lnTo>
                    <a:lnTo>
                      <a:pt x="244" y="0"/>
                    </a:lnTo>
                    <a:lnTo>
                      <a:pt x="247" y="0"/>
                    </a:lnTo>
                    <a:lnTo>
                      <a:pt x="250" y="0"/>
                    </a:lnTo>
                    <a:lnTo>
                      <a:pt x="253" y="0"/>
                    </a:lnTo>
                    <a:lnTo>
                      <a:pt x="257" y="0"/>
                    </a:lnTo>
                    <a:lnTo>
                      <a:pt x="260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4" name="Line 376"/>
              <p:cNvSpPr>
                <a:spLocks noChangeShapeType="1"/>
              </p:cNvSpPr>
              <p:nvPr/>
            </p:nvSpPr>
            <p:spPr bwMode="auto">
              <a:xfrm>
                <a:off x="2727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5" name="Freeform 377"/>
              <p:cNvSpPr>
                <a:spLocks/>
              </p:cNvSpPr>
              <p:nvPr/>
            </p:nvSpPr>
            <p:spPr bwMode="auto">
              <a:xfrm>
                <a:off x="2730" y="3596"/>
                <a:ext cx="26" cy="1"/>
              </a:xfrm>
              <a:custGeom>
                <a:avLst/>
                <a:gdLst>
                  <a:gd name="T0" fmla="*/ 0 w 27"/>
                  <a:gd name="T1" fmla="*/ 3 w 27"/>
                  <a:gd name="T2" fmla="*/ 8 w 27"/>
                  <a:gd name="T3" fmla="*/ 11 w 27"/>
                  <a:gd name="T4" fmla="*/ 14 w 27"/>
                  <a:gd name="T5" fmla="*/ 18 w 27"/>
                  <a:gd name="T6" fmla="*/ 21 w 27"/>
                  <a:gd name="T7" fmla="*/ 24 w 27"/>
                  <a:gd name="T8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3" y="0"/>
                    </a:lnTo>
                    <a:lnTo>
                      <a:pt x="8" y="0"/>
                    </a:lnTo>
                    <a:lnTo>
                      <a:pt x="11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7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6" name="Line 378"/>
              <p:cNvSpPr>
                <a:spLocks noChangeShapeType="1"/>
              </p:cNvSpPr>
              <p:nvPr/>
            </p:nvSpPr>
            <p:spPr bwMode="auto">
              <a:xfrm flipV="1">
                <a:off x="2758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7" name="Freeform 379"/>
              <p:cNvSpPr>
                <a:spLocks/>
              </p:cNvSpPr>
              <p:nvPr/>
            </p:nvSpPr>
            <p:spPr bwMode="auto">
              <a:xfrm>
                <a:off x="2760" y="3594"/>
                <a:ext cx="61" cy="1"/>
              </a:xfrm>
              <a:custGeom>
                <a:avLst/>
                <a:gdLst>
                  <a:gd name="T0" fmla="*/ 0 w 64"/>
                  <a:gd name="T1" fmla="*/ 3 w 64"/>
                  <a:gd name="T2" fmla="*/ 6 w 64"/>
                  <a:gd name="T3" fmla="*/ 9 w 64"/>
                  <a:gd name="T4" fmla="*/ 12 w 64"/>
                  <a:gd name="T5" fmla="*/ 17 w 64"/>
                  <a:gd name="T6" fmla="*/ 20 w 64"/>
                  <a:gd name="T7" fmla="*/ 24 w 64"/>
                  <a:gd name="T8" fmla="*/ 27 w 64"/>
                  <a:gd name="T9" fmla="*/ 30 w 64"/>
                  <a:gd name="T10" fmla="*/ 33 w 64"/>
                  <a:gd name="T11" fmla="*/ 36 w 64"/>
                  <a:gd name="T12" fmla="*/ 40 w 64"/>
                  <a:gd name="T13" fmla="*/ 43 w 64"/>
                  <a:gd name="T14" fmla="*/ 46 w 64"/>
                  <a:gd name="T15" fmla="*/ 49 w 64"/>
                  <a:gd name="T16" fmla="*/ 53 w 64"/>
                  <a:gd name="T17" fmla="*/ 56 w 64"/>
                  <a:gd name="T18" fmla="*/ 61 w 64"/>
                  <a:gd name="T19" fmla="*/ 64 w 6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</a:cxnLst>
                <a:rect l="0" t="0" r="r" b="b"/>
                <a:pathLst>
                  <a:path w="64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3" y="0"/>
                    </a:lnTo>
                    <a:lnTo>
                      <a:pt x="36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49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61" y="0"/>
                    </a:lnTo>
                    <a:lnTo>
                      <a:pt x="64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8" name="Line 380"/>
              <p:cNvSpPr>
                <a:spLocks noChangeShapeType="1"/>
              </p:cNvSpPr>
              <p:nvPr/>
            </p:nvSpPr>
            <p:spPr bwMode="auto">
              <a:xfrm>
                <a:off x="2821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9" name="Freeform 381"/>
              <p:cNvSpPr>
                <a:spLocks/>
              </p:cNvSpPr>
              <p:nvPr/>
            </p:nvSpPr>
            <p:spPr bwMode="auto">
              <a:xfrm>
                <a:off x="2824" y="3596"/>
                <a:ext cx="45" cy="1"/>
              </a:xfrm>
              <a:custGeom>
                <a:avLst/>
                <a:gdLst>
                  <a:gd name="T0" fmla="*/ 0 w 47"/>
                  <a:gd name="T1" fmla="*/ 3 w 47"/>
                  <a:gd name="T2" fmla="*/ 6 w 47"/>
                  <a:gd name="T3" fmla="*/ 10 w 47"/>
                  <a:gd name="T4" fmla="*/ 13 w 47"/>
                  <a:gd name="T5" fmla="*/ 16 w 47"/>
                  <a:gd name="T6" fmla="*/ 19 w 47"/>
                  <a:gd name="T7" fmla="*/ 22 w 47"/>
                  <a:gd name="T8" fmla="*/ 26 w 47"/>
                  <a:gd name="T9" fmla="*/ 29 w 47"/>
                  <a:gd name="T10" fmla="*/ 34 w 47"/>
                  <a:gd name="T11" fmla="*/ 37 w 47"/>
                  <a:gd name="T12" fmla="*/ 40 w 47"/>
                  <a:gd name="T13" fmla="*/ 43 w 47"/>
                  <a:gd name="T14" fmla="*/ 47 w 4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</a:cxnLst>
                <a:rect l="0" t="0" r="r" b="b"/>
                <a:pathLst>
                  <a:path w="47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2" y="0"/>
                    </a:lnTo>
                    <a:lnTo>
                      <a:pt x="26" y="0"/>
                    </a:lnTo>
                    <a:lnTo>
                      <a:pt x="29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7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0" name="Line 382"/>
              <p:cNvSpPr>
                <a:spLocks noChangeShapeType="1"/>
              </p:cNvSpPr>
              <p:nvPr/>
            </p:nvSpPr>
            <p:spPr bwMode="auto">
              <a:xfrm flipV="1">
                <a:off x="2870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1" name="Line 383"/>
              <p:cNvSpPr>
                <a:spLocks noChangeShapeType="1"/>
              </p:cNvSpPr>
              <p:nvPr/>
            </p:nvSpPr>
            <p:spPr bwMode="auto">
              <a:xfrm>
                <a:off x="2872" y="359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2" name="Line 384"/>
              <p:cNvSpPr>
                <a:spLocks noChangeShapeType="1"/>
              </p:cNvSpPr>
              <p:nvPr/>
            </p:nvSpPr>
            <p:spPr bwMode="auto">
              <a:xfrm>
                <a:off x="2875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3" name="Freeform 385"/>
              <p:cNvSpPr>
                <a:spLocks/>
              </p:cNvSpPr>
              <p:nvPr/>
            </p:nvSpPr>
            <p:spPr bwMode="auto">
              <a:xfrm>
                <a:off x="2878" y="3596"/>
                <a:ext cx="29" cy="1"/>
              </a:xfrm>
              <a:custGeom>
                <a:avLst/>
                <a:gdLst>
                  <a:gd name="T0" fmla="*/ 0 w 31"/>
                  <a:gd name="T1" fmla="*/ 3 w 31"/>
                  <a:gd name="T2" fmla="*/ 7 w 31"/>
                  <a:gd name="T3" fmla="*/ 10 w 31"/>
                  <a:gd name="T4" fmla="*/ 13 w 31"/>
                  <a:gd name="T5" fmla="*/ 16 w 31"/>
                  <a:gd name="T6" fmla="*/ 21 w 31"/>
                  <a:gd name="T7" fmla="*/ 24 w 31"/>
                  <a:gd name="T8" fmla="*/ 27 w 31"/>
                  <a:gd name="T9" fmla="*/ 31 w 3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</a:cxnLst>
                <a:rect l="0" t="0" r="r" b="b"/>
                <a:pathLst>
                  <a:path w="31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1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4" name="Line 386"/>
              <p:cNvSpPr>
                <a:spLocks noChangeShapeType="1"/>
              </p:cNvSpPr>
              <p:nvPr/>
            </p:nvSpPr>
            <p:spPr bwMode="auto">
              <a:xfrm flipV="1">
                <a:off x="2908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5" name="Line 387"/>
              <p:cNvSpPr>
                <a:spLocks noChangeShapeType="1"/>
              </p:cNvSpPr>
              <p:nvPr/>
            </p:nvSpPr>
            <p:spPr bwMode="auto">
              <a:xfrm>
                <a:off x="2910" y="359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6" name="Line 388"/>
              <p:cNvSpPr>
                <a:spLocks noChangeShapeType="1"/>
              </p:cNvSpPr>
              <p:nvPr/>
            </p:nvSpPr>
            <p:spPr bwMode="auto">
              <a:xfrm>
                <a:off x="2913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7" name="Freeform 389"/>
              <p:cNvSpPr>
                <a:spLocks/>
              </p:cNvSpPr>
              <p:nvPr/>
            </p:nvSpPr>
            <p:spPr bwMode="auto">
              <a:xfrm>
                <a:off x="2916" y="3596"/>
                <a:ext cx="190" cy="1"/>
              </a:xfrm>
              <a:custGeom>
                <a:avLst/>
                <a:gdLst>
                  <a:gd name="T0" fmla="*/ 0 w 198"/>
                  <a:gd name="T1" fmla="*/ 4 w 198"/>
                  <a:gd name="T2" fmla="*/ 7 w 198"/>
                  <a:gd name="T3" fmla="*/ 10 w 198"/>
                  <a:gd name="T4" fmla="*/ 13 w 198"/>
                  <a:gd name="T5" fmla="*/ 16 w 198"/>
                  <a:gd name="T6" fmla="*/ 21 w 198"/>
                  <a:gd name="T7" fmla="*/ 24 w 198"/>
                  <a:gd name="T8" fmla="*/ 28 w 198"/>
                  <a:gd name="T9" fmla="*/ 31 w 198"/>
                  <a:gd name="T10" fmla="*/ 34 w 198"/>
                  <a:gd name="T11" fmla="*/ 37 w 198"/>
                  <a:gd name="T12" fmla="*/ 40 w 198"/>
                  <a:gd name="T13" fmla="*/ 44 w 198"/>
                  <a:gd name="T14" fmla="*/ 47 w 198"/>
                  <a:gd name="T15" fmla="*/ 50 w 198"/>
                  <a:gd name="T16" fmla="*/ 53 w 198"/>
                  <a:gd name="T17" fmla="*/ 57 w 198"/>
                  <a:gd name="T18" fmla="*/ 60 w 198"/>
                  <a:gd name="T19" fmla="*/ 65 w 198"/>
                  <a:gd name="T20" fmla="*/ 68 w 198"/>
                  <a:gd name="T21" fmla="*/ 71 w 198"/>
                  <a:gd name="T22" fmla="*/ 74 w 198"/>
                  <a:gd name="T23" fmla="*/ 77 w 198"/>
                  <a:gd name="T24" fmla="*/ 81 w 198"/>
                  <a:gd name="T25" fmla="*/ 84 w 198"/>
                  <a:gd name="T26" fmla="*/ 87 w 198"/>
                  <a:gd name="T27" fmla="*/ 90 w 198"/>
                  <a:gd name="T28" fmla="*/ 93 w 198"/>
                  <a:gd name="T29" fmla="*/ 97 w 198"/>
                  <a:gd name="T30" fmla="*/ 100 w 198"/>
                  <a:gd name="T31" fmla="*/ 105 w 198"/>
                  <a:gd name="T32" fmla="*/ 108 w 198"/>
                  <a:gd name="T33" fmla="*/ 111 w 198"/>
                  <a:gd name="T34" fmla="*/ 114 w 198"/>
                  <a:gd name="T35" fmla="*/ 118 w 198"/>
                  <a:gd name="T36" fmla="*/ 121 w 198"/>
                  <a:gd name="T37" fmla="*/ 124 w 198"/>
                  <a:gd name="T38" fmla="*/ 127 w 198"/>
                  <a:gd name="T39" fmla="*/ 130 w 198"/>
                  <a:gd name="T40" fmla="*/ 134 w 198"/>
                  <a:gd name="T41" fmla="*/ 137 w 198"/>
                  <a:gd name="T42" fmla="*/ 140 w 198"/>
                  <a:gd name="T43" fmla="*/ 143 w 198"/>
                  <a:gd name="T44" fmla="*/ 148 w 198"/>
                  <a:gd name="T45" fmla="*/ 151 w 198"/>
                  <a:gd name="T46" fmla="*/ 154 w 198"/>
                  <a:gd name="T47" fmla="*/ 158 w 198"/>
                  <a:gd name="T48" fmla="*/ 161 w 198"/>
                  <a:gd name="T49" fmla="*/ 164 w 198"/>
                  <a:gd name="T50" fmla="*/ 167 w 198"/>
                  <a:gd name="T51" fmla="*/ 171 w 198"/>
                  <a:gd name="T52" fmla="*/ 174 w 198"/>
                  <a:gd name="T53" fmla="*/ 177 w 198"/>
                  <a:gd name="T54" fmla="*/ 180 w 198"/>
                  <a:gd name="T55" fmla="*/ 183 w 198"/>
                  <a:gd name="T56" fmla="*/ 188 w 198"/>
                  <a:gd name="T57" fmla="*/ 191 w 198"/>
                  <a:gd name="T58" fmla="*/ 195 w 198"/>
                  <a:gd name="T59" fmla="*/ 198 w 198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  <a:cxn ang="0">
                    <a:pos x="T41" y="0"/>
                  </a:cxn>
                  <a:cxn ang="0">
                    <a:pos x="T42" y="0"/>
                  </a:cxn>
                  <a:cxn ang="0">
                    <a:pos x="T43" y="0"/>
                  </a:cxn>
                  <a:cxn ang="0">
                    <a:pos x="T44" y="0"/>
                  </a:cxn>
                  <a:cxn ang="0">
                    <a:pos x="T45" y="0"/>
                  </a:cxn>
                  <a:cxn ang="0">
                    <a:pos x="T46" y="0"/>
                  </a:cxn>
                  <a:cxn ang="0">
                    <a:pos x="T47" y="0"/>
                  </a:cxn>
                  <a:cxn ang="0">
                    <a:pos x="T48" y="0"/>
                  </a:cxn>
                  <a:cxn ang="0">
                    <a:pos x="T49" y="0"/>
                  </a:cxn>
                  <a:cxn ang="0">
                    <a:pos x="T50" y="0"/>
                  </a:cxn>
                  <a:cxn ang="0">
                    <a:pos x="T51" y="0"/>
                  </a:cxn>
                  <a:cxn ang="0">
                    <a:pos x="T52" y="0"/>
                  </a:cxn>
                  <a:cxn ang="0">
                    <a:pos x="T53" y="0"/>
                  </a:cxn>
                  <a:cxn ang="0">
                    <a:pos x="T54" y="0"/>
                  </a:cxn>
                  <a:cxn ang="0">
                    <a:pos x="T55" y="0"/>
                  </a:cxn>
                  <a:cxn ang="0">
                    <a:pos x="T56" y="0"/>
                  </a:cxn>
                  <a:cxn ang="0">
                    <a:pos x="T57" y="0"/>
                  </a:cxn>
                  <a:cxn ang="0">
                    <a:pos x="T58" y="0"/>
                  </a:cxn>
                  <a:cxn ang="0">
                    <a:pos x="T59" y="0"/>
                  </a:cxn>
                </a:cxnLst>
                <a:rect l="0" t="0" r="r" b="b"/>
                <a:pathLst>
                  <a:path w="198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8" y="0"/>
                    </a:lnTo>
                    <a:lnTo>
                      <a:pt x="31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4" y="0"/>
                    </a:lnTo>
                    <a:lnTo>
                      <a:pt x="47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7" y="0"/>
                    </a:lnTo>
                    <a:lnTo>
                      <a:pt x="60" y="0"/>
                    </a:lnTo>
                    <a:lnTo>
                      <a:pt x="65" y="0"/>
                    </a:lnTo>
                    <a:lnTo>
                      <a:pt x="68" y="0"/>
                    </a:lnTo>
                    <a:lnTo>
                      <a:pt x="71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1" y="0"/>
                    </a:lnTo>
                    <a:lnTo>
                      <a:pt x="84" y="0"/>
                    </a:lnTo>
                    <a:lnTo>
                      <a:pt x="87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97" y="0"/>
                    </a:lnTo>
                    <a:lnTo>
                      <a:pt x="100" y="0"/>
                    </a:lnTo>
                    <a:lnTo>
                      <a:pt x="105" y="0"/>
                    </a:lnTo>
                    <a:lnTo>
                      <a:pt x="108" y="0"/>
                    </a:lnTo>
                    <a:lnTo>
                      <a:pt x="111" y="0"/>
                    </a:lnTo>
                    <a:lnTo>
                      <a:pt x="114" y="0"/>
                    </a:lnTo>
                    <a:lnTo>
                      <a:pt x="118" y="0"/>
                    </a:lnTo>
                    <a:lnTo>
                      <a:pt x="121" y="0"/>
                    </a:lnTo>
                    <a:lnTo>
                      <a:pt x="124" y="0"/>
                    </a:lnTo>
                    <a:lnTo>
                      <a:pt x="127" y="0"/>
                    </a:lnTo>
                    <a:lnTo>
                      <a:pt x="130" y="0"/>
                    </a:lnTo>
                    <a:lnTo>
                      <a:pt x="134" y="0"/>
                    </a:lnTo>
                    <a:lnTo>
                      <a:pt x="137" y="0"/>
                    </a:lnTo>
                    <a:lnTo>
                      <a:pt x="140" y="0"/>
                    </a:lnTo>
                    <a:lnTo>
                      <a:pt x="143" y="0"/>
                    </a:lnTo>
                    <a:lnTo>
                      <a:pt x="148" y="0"/>
                    </a:lnTo>
                    <a:lnTo>
                      <a:pt x="151" y="0"/>
                    </a:lnTo>
                    <a:lnTo>
                      <a:pt x="154" y="0"/>
                    </a:lnTo>
                    <a:lnTo>
                      <a:pt x="158" y="0"/>
                    </a:lnTo>
                    <a:lnTo>
                      <a:pt x="161" y="0"/>
                    </a:lnTo>
                    <a:lnTo>
                      <a:pt x="164" y="0"/>
                    </a:lnTo>
                    <a:lnTo>
                      <a:pt x="167" y="0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7" y="0"/>
                    </a:lnTo>
                    <a:lnTo>
                      <a:pt x="180" y="0"/>
                    </a:lnTo>
                    <a:lnTo>
                      <a:pt x="183" y="0"/>
                    </a:lnTo>
                    <a:lnTo>
                      <a:pt x="188" y="0"/>
                    </a:lnTo>
                    <a:lnTo>
                      <a:pt x="191" y="0"/>
                    </a:lnTo>
                    <a:lnTo>
                      <a:pt x="195" y="0"/>
                    </a:lnTo>
                    <a:lnTo>
                      <a:pt x="198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8" name="Line 390"/>
              <p:cNvSpPr>
                <a:spLocks noChangeShapeType="1"/>
              </p:cNvSpPr>
              <p:nvPr/>
            </p:nvSpPr>
            <p:spPr bwMode="auto">
              <a:xfrm flipV="1">
                <a:off x="3107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" name="Line 391"/>
              <p:cNvSpPr>
                <a:spLocks noChangeShapeType="1"/>
              </p:cNvSpPr>
              <p:nvPr/>
            </p:nvSpPr>
            <p:spPr bwMode="auto">
              <a:xfrm>
                <a:off x="3109" y="359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0" name="Line 392"/>
              <p:cNvSpPr>
                <a:spLocks noChangeShapeType="1"/>
              </p:cNvSpPr>
              <p:nvPr/>
            </p:nvSpPr>
            <p:spPr bwMode="auto">
              <a:xfrm>
                <a:off x="3112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1" name="Freeform 393"/>
              <p:cNvSpPr>
                <a:spLocks/>
              </p:cNvSpPr>
              <p:nvPr/>
            </p:nvSpPr>
            <p:spPr bwMode="auto">
              <a:xfrm>
                <a:off x="3115" y="3596"/>
                <a:ext cx="6" cy="1"/>
              </a:xfrm>
              <a:custGeom>
                <a:avLst/>
                <a:gdLst>
                  <a:gd name="T0" fmla="*/ 0 w 7"/>
                  <a:gd name="T1" fmla="*/ 4 w 7"/>
                  <a:gd name="T2" fmla="*/ 7 w 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7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2" name="Line 394"/>
              <p:cNvSpPr>
                <a:spLocks noChangeShapeType="1"/>
              </p:cNvSpPr>
              <p:nvPr/>
            </p:nvSpPr>
            <p:spPr bwMode="auto">
              <a:xfrm flipV="1">
                <a:off x="3122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3" name="Line 395"/>
              <p:cNvSpPr>
                <a:spLocks noChangeShapeType="1"/>
              </p:cNvSpPr>
              <p:nvPr/>
            </p:nvSpPr>
            <p:spPr bwMode="auto">
              <a:xfrm flipV="1">
                <a:off x="3127" y="3587"/>
                <a:ext cx="4" cy="5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4" name="Line 396"/>
              <p:cNvSpPr>
                <a:spLocks noChangeShapeType="1"/>
              </p:cNvSpPr>
              <p:nvPr/>
            </p:nvSpPr>
            <p:spPr bwMode="auto">
              <a:xfrm>
                <a:off x="3131" y="3587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5" name="Line 397"/>
              <p:cNvSpPr>
                <a:spLocks noChangeShapeType="1"/>
              </p:cNvSpPr>
              <p:nvPr/>
            </p:nvSpPr>
            <p:spPr bwMode="auto">
              <a:xfrm>
                <a:off x="3134" y="3587"/>
                <a:ext cx="5" cy="5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6" name="Freeform 398"/>
              <p:cNvSpPr>
                <a:spLocks/>
              </p:cNvSpPr>
              <p:nvPr/>
            </p:nvSpPr>
            <p:spPr bwMode="auto">
              <a:xfrm>
                <a:off x="3139" y="3592"/>
                <a:ext cx="5" cy="4"/>
              </a:xfrm>
              <a:custGeom>
                <a:avLst/>
                <a:gdLst>
                  <a:gd name="T0" fmla="*/ 0 w 6"/>
                  <a:gd name="T1" fmla="*/ 0 h 4"/>
                  <a:gd name="T2" fmla="*/ 3 w 6"/>
                  <a:gd name="T3" fmla="*/ 2 h 4"/>
                  <a:gd name="T4" fmla="*/ 6 w 6"/>
                  <a:gd name="T5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4">
                    <a:moveTo>
                      <a:pt x="0" y="0"/>
                    </a:moveTo>
                    <a:lnTo>
                      <a:pt x="3" y="2"/>
                    </a:lnTo>
                    <a:lnTo>
                      <a:pt x="6" y="4"/>
                    </a:lnTo>
                  </a:path>
                </a:pathLst>
              </a:custGeom>
              <a:noFill/>
              <a:ln w="23813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7" name="Freeform 399"/>
              <p:cNvSpPr>
                <a:spLocks/>
              </p:cNvSpPr>
              <p:nvPr/>
            </p:nvSpPr>
            <p:spPr bwMode="auto">
              <a:xfrm>
                <a:off x="3144" y="3596"/>
                <a:ext cx="16" cy="1"/>
              </a:xfrm>
              <a:custGeom>
                <a:avLst/>
                <a:gdLst>
                  <a:gd name="T0" fmla="*/ 0 w 16"/>
                  <a:gd name="T1" fmla="*/ 3 w 16"/>
                  <a:gd name="T2" fmla="*/ 6 w 16"/>
                  <a:gd name="T3" fmla="*/ 10 w 16"/>
                  <a:gd name="T4" fmla="*/ 13 w 16"/>
                  <a:gd name="T5" fmla="*/ 16 w 1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</a:cxnLst>
                <a:rect l="0" t="0" r="r" b="b"/>
                <a:pathLst>
                  <a:path w="1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8" name="Line 400"/>
              <p:cNvSpPr>
                <a:spLocks noChangeShapeType="1"/>
              </p:cNvSpPr>
              <p:nvPr/>
            </p:nvSpPr>
            <p:spPr bwMode="auto">
              <a:xfrm flipV="1">
                <a:off x="3160" y="3592"/>
                <a:ext cx="3" cy="3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9" name="Freeform 401"/>
              <p:cNvSpPr>
                <a:spLocks/>
              </p:cNvSpPr>
              <p:nvPr/>
            </p:nvSpPr>
            <p:spPr bwMode="auto">
              <a:xfrm>
                <a:off x="3163" y="3592"/>
                <a:ext cx="6" cy="1"/>
              </a:xfrm>
              <a:custGeom>
                <a:avLst/>
                <a:gdLst>
                  <a:gd name="T0" fmla="*/ 0 w 7"/>
                  <a:gd name="T1" fmla="*/ 3 w 7"/>
                  <a:gd name="T2" fmla="*/ 7 w 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7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0" name="Freeform 402"/>
              <p:cNvSpPr>
                <a:spLocks/>
              </p:cNvSpPr>
              <p:nvPr/>
            </p:nvSpPr>
            <p:spPr bwMode="auto">
              <a:xfrm>
                <a:off x="3169" y="3589"/>
                <a:ext cx="8" cy="3"/>
              </a:xfrm>
              <a:custGeom>
                <a:avLst/>
                <a:gdLst>
                  <a:gd name="T0" fmla="*/ 0 w 8"/>
                  <a:gd name="T1" fmla="*/ 3 h 3"/>
                  <a:gd name="T2" fmla="*/ 3 w 8"/>
                  <a:gd name="T3" fmla="*/ 0 h 3"/>
                  <a:gd name="T4" fmla="*/ 8 w 8"/>
                  <a:gd name="T5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" h="3">
                    <a:moveTo>
                      <a:pt x="0" y="3"/>
                    </a:moveTo>
                    <a:lnTo>
                      <a:pt x="3" y="0"/>
                    </a:lnTo>
                    <a:lnTo>
                      <a:pt x="8" y="3"/>
                    </a:lnTo>
                  </a:path>
                </a:pathLst>
              </a:custGeom>
              <a:noFill/>
              <a:ln w="26988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1" name="Freeform 403"/>
              <p:cNvSpPr>
                <a:spLocks/>
              </p:cNvSpPr>
              <p:nvPr/>
            </p:nvSpPr>
            <p:spPr bwMode="auto">
              <a:xfrm>
                <a:off x="3177" y="3592"/>
                <a:ext cx="6" cy="4"/>
              </a:xfrm>
              <a:custGeom>
                <a:avLst/>
                <a:gdLst>
                  <a:gd name="T0" fmla="*/ 0 w 6"/>
                  <a:gd name="T1" fmla="*/ 0 h 4"/>
                  <a:gd name="T2" fmla="*/ 3 w 6"/>
                  <a:gd name="T3" fmla="*/ 2 h 4"/>
                  <a:gd name="T4" fmla="*/ 6 w 6"/>
                  <a:gd name="T5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4">
                    <a:moveTo>
                      <a:pt x="0" y="0"/>
                    </a:moveTo>
                    <a:lnTo>
                      <a:pt x="3" y="2"/>
                    </a:lnTo>
                    <a:lnTo>
                      <a:pt x="6" y="4"/>
                    </a:lnTo>
                  </a:path>
                </a:pathLst>
              </a:custGeom>
              <a:noFill/>
              <a:ln w="23813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2" name="Freeform 404"/>
              <p:cNvSpPr>
                <a:spLocks/>
              </p:cNvSpPr>
              <p:nvPr/>
            </p:nvSpPr>
            <p:spPr bwMode="auto">
              <a:xfrm>
                <a:off x="3183" y="3596"/>
                <a:ext cx="54" cy="1"/>
              </a:xfrm>
              <a:custGeom>
                <a:avLst/>
                <a:gdLst>
                  <a:gd name="T0" fmla="*/ 0 w 56"/>
                  <a:gd name="T1" fmla="*/ 3 w 56"/>
                  <a:gd name="T2" fmla="*/ 7 w 56"/>
                  <a:gd name="T3" fmla="*/ 10 w 56"/>
                  <a:gd name="T4" fmla="*/ 13 w 56"/>
                  <a:gd name="T5" fmla="*/ 16 w 56"/>
                  <a:gd name="T6" fmla="*/ 19 w 56"/>
                  <a:gd name="T7" fmla="*/ 23 w 56"/>
                  <a:gd name="T8" fmla="*/ 26 w 56"/>
                  <a:gd name="T9" fmla="*/ 29 w 56"/>
                  <a:gd name="T10" fmla="*/ 32 w 56"/>
                  <a:gd name="T11" fmla="*/ 37 w 56"/>
                  <a:gd name="T12" fmla="*/ 40 w 56"/>
                  <a:gd name="T13" fmla="*/ 43 w 56"/>
                  <a:gd name="T14" fmla="*/ 47 w 56"/>
                  <a:gd name="T15" fmla="*/ 50 w 56"/>
                  <a:gd name="T16" fmla="*/ 53 w 56"/>
                  <a:gd name="T17" fmla="*/ 56 w 5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</a:cxnLst>
                <a:rect l="0" t="0" r="r" b="b"/>
                <a:pathLst>
                  <a:path w="56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0"/>
                    </a:lnTo>
                    <a:lnTo>
                      <a:pt x="29" y="0"/>
                    </a:lnTo>
                    <a:lnTo>
                      <a:pt x="32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7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6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3" name="Line 405"/>
              <p:cNvSpPr>
                <a:spLocks noChangeShapeType="1"/>
              </p:cNvSpPr>
              <p:nvPr/>
            </p:nvSpPr>
            <p:spPr bwMode="auto">
              <a:xfrm flipV="1">
                <a:off x="3238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4" name="Line 406"/>
              <p:cNvSpPr>
                <a:spLocks noChangeShapeType="1"/>
              </p:cNvSpPr>
              <p:nvPr/>
            </p:nvSpPr>
            <p:spPr bwMode="auto">
              <a:xfrm>
                <a:off x="3243" y="3592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5" name="Line 407"/>
              <p:cNvSpPr>
                <a:spLocks noChangeShapeType="1"/>
              </p:cNvSpPr>
              <p:nvPr/>
            </p:nvSpPr>
            <p:spPr bwMode="auto">
              <a:xfrm>
                <a:off x="3246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6" name="Line 408"/>
              <p:cNvSpPr>
                <a:spLocks noChangeShapeType="1"/>
              </p:cNvSpPr>
              <p:nvPr/>
            </p:nvSpPr>
            <p:spPr bwMode="auto">
              <a:xfrm>
                <a:off x="3249" y="359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7" name="Line 409"/>
              <p:cNvSpPr>
                <a:spLocks noChangeShapeType="1"/>
              </p:cNvSpPr>
              <p:nvPr/>
            </p:nvSpPr>
            <p:spPr bwMode="auto">
              <a:xfrm>
                <a:off x="3252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8" name="Freeform 410"/>
              <p:cNvSpPr>
                <a:spLocks/>
              </p:cNvSpPr>
              <p:nvPr/>
            </p:nvSpPr>
            <p:spPr bwMode="auto">
              <a:xfrm>
                <a:off x="3257" y="3596"/>
                <a:ext cx="42" cy="1"/>
              </a:xfrm>
              <a:custGeom>
                <a:avLst/>
                <a:gdLst>
                  <a:gd name="T0" fmla="*/ 0 w 44"/>
                  <a:gd name="T1" fmla="*/ 3 w 44"/>
                  <a:gd name="T2" fmla="*/ 7 w 44"/>
                  <a:gd name="T3" fmla="*/ 10 w 44"/>
                  <a:gd name="T4" fmla="*/ 13 w 44"/>
                  <a:gd name="T5" fmla="*/ 16 w 44"/>
                  <a:gd name="T6" fmla="*/ 19 w 44"/>
                  <a:gd name="T7" fmla="*/ 23 w 44"/>
                  <a:gd name="T8" fmla="*/ 26 w 44"/>
                  <a:gd name="T9" fmla="*/ 29 w 44"/>
                  <a:gd name="T10" fmla="*/ 32 w 44"/>
                  <a:gd name="T11" fmla="*/ 36 w 44"/>
                  <a:gd name="T12" fmla="*/ 39 w 44"/>
                  <a:gd name="T13" fmla="*/ 44 w 4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</a:cxnLst>
                <a:rect l="0" t="0" r="r" b="b"/>
                <a:pathLst>
                  <a:path w="44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0"/>
                    </a:lnTo>
                    <a:lnTo>
                      <a:pt x="29" y="0"/>
                    </a:lnTo>
                    <a:lnTo>
                      <a:pt x="32" y="0"/>
                    </a:lnTo>
                    <a:lnTo>
                      <a:pt x="36" y="0"/>
                    </a:lnTo>
                    <a:lnTo>
                      <a:pt x="39" y="0"/>
                    </a:lnTo>
                    <a:lnTo>
                      <a:pt x="44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9" name="Line 411"/>
              <p:cNvSpPr>
                <a:spLocks noChangeShapeType="1"/>
              </p:cNvSpPr>
              <p:nvPr/>
            </p:nvSpPr>
            <p:spPr bwMode="auto">
              <a:xfrm flipV="1">
                <a:off x="3300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0" name="Freeform 412"/>
              <p:cNvSpPr>
                <a:spLocks/>
              </p:cNvSpPr>
              <p:nvPr/>
            </p:nvSpPr>
            <p:spPr bwMode="auto">
              <a:xfrm>
                <a:off x="3302" y="3594"/>
                <a:ext cx="18" cy="1"/>
              </a:xfrm>
              <a:custGeom>
                <a:avLst/>
                <a:gdLst>
                  <a:gd name="T0" fmla="*/ 0 w 19"/>
                  <a:gd name="T1" fmla="*/ 3 w 19"/>
                  <a:gd name="T2" fmla="*/ 6 w 19"/>
                  <a:gd name="T3" fmla="*/ 9 w 19"/>
                  <a:gd name="T4" fmla="*/ 13 w 19"/>
                  <a:gd name="T5" fmla="*/ 16 w 19"/>
                  <a:gd name="T6" fmla="*/ 19 w 1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</a:cxnLst>
                <a:rect l="0" t="0" r="r" b="b"/>
                <a:pathLst>
                  <a:path w="19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19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" name="Group 614"/>
            <p:cNvGrpSpPr>
              <a:grpSpLocks/>
            </p:cNvGrpSpPr>
            <p:nvPr/>
          </p:nvGrpSpPr>
          <p:grpSpPr bwMode="auto">
            <a:xfrm>
              <a:off x="1513" y="2313"/>
              <a:ext cx="2724" cy="1284"/>
              <a:chOff x="1513" y="2313"/>
              <a:chExt cx="2724" cy="1284"/>
            </a:xfrm>
          </p:grpSpPr>
          <p:sp>
            <p:nvSpPr>
              <p:cNvPr id="411" name="Line 414"/>
              <p:cNvSpPr>
                <a:spLocks noChangeShapeType="1"/>
              </p:cNvSpPr>
              <p:nvPr/>
            </p:nvSpPr>
            <p:spPr bwMode="auto">
              <a:xfrm>
                <a:off x="3320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" name="Freeform 415"/>
              <p:cNvSpPr>
                <a:spLocks/>
              </p:cNvSpPr>
              <p:nvPr/>
            </p:nvSpPr>
            <p:spPr bwMode="auto">
              <a:xfrm>
                <a:off x="3323" y="3596"/>
                <a:ext cx="347" cy="1"/>
              </a:xfrm>
              <a:custGeom>
                <a:avLst/>
                <a:gdLst>
                  <a:gd name="T0" fmla="*/ 3 w 362"/>
                  <a:gd name="T1" fmla="*/ 10 w 362"/>
                  <a:gd name="T2" fmla="*/ 18 w 362"/>
                  <a:gd name="T3" fmla="*/ 24 w 362"/>
                  <a:gd name="T4" fmla="*/ 31 w 362"/>
                  <a:gd name="T5" fmla="*/ 37 w 362"/>
                  <a:gd name="T6" fmla="*/ 44 w 362"/>
                  <a:gd name="T7" fmla="*/ 50 w 362"/>
                  <a:gd name="T8" fmla="*/ 58 w 362"/>
                  <a:gd name="T9" fmla="*/ 64 w 362"/>
                  <a:gd name="T10" fmla="*/ 71 w 362"/>
                  <a:gd name="T11" fmla="*/ 77 w 362"/>
                  <a:gd name="T12" fmla="*/ 84 w 362"/>
                  <a:gd name="T13" fmla="*/ 90 w 362"/>
                  <a:gd name="T14" fmla="*/ 98 w 362"/>
                  <a:gd name="T15" fmla="*/ 105 w 362"/>
                  <a:gd name="T16" fmla="*/ 111 w 362"/>
                  <a:gd name="T17" fmla="*/ 117 w 362"/>
                  <a:gd name="T18" fmla="*/ 124 w 362"/>
                  <a:gd name="T19" fmla="*/ 130 w 362"/>
                  <a:gd name="T20" fmla="*/ 137 w 362"/>
                  <a:gd name="T21" fmla="*/ 145 w 362"/>
                  <a:gd name="T22" fmla="*/ 151 w 362"/>
                  <a:gd name="T23" fmla="*/ 158 w 362"/>
                  <a:gd name="T24" fmla="*/ 164 w 362"/>
                  <a:gd name="T25" fmla="*/ 170 w 362"/>
                  <a:gd name="T26" fmla="*/ 177 w 362"/>
                  <a:gd name="T27" fmla="*/ 185 w 362"/>
                  <a:gd name="T28" fmla="*/ 191 w 362"/>
                  <a:gd name="T29" fmla="*/ 198 w 362"/>
                  <a:gd name="T30" fmla="*/ 204 w 362"/>
                  <a:gd name="T31" fmla="*/ 211 w 362"/>
                  <a:gd name="T32" fmla="*/ 217 w 362"/>
                  <a:gd name="T33" fmla="*/ 225 w 362"/>
                  <a:gd name="T34" fmla="*/ 231 w 362"/>
                  <a:gd name="T35" fmla="*/ 238 w 362"/>
                  <a:gd name="T36" fmla="*/ 244 w 362"/>
                  <a:gd name="T37" fmla="*/ 251 w 362"/>
                  <a:gd name="T38" fmla="*/ 257 w 362"/>
                  <a:gd name="T39" fmla="*/ 265 w 362"/>
                  <a:gd name="T40" fmla="*/ 272 w 362"/>
                  <a:gd name="T41" fmla="*/ 278 w 362"/>
                  <a:gd name="T42" fmla="*/ 284 w 362"/>
                  <a:gd name="T43" fmla="*/ 291 w 362"/>
                  <a:gd name="T44" fmla="*/ 297 w 362"/>
                  <a:gd name="T45" fmla="*/ 304 w 362"/>
                  <a:gd name="T46" fmla="*/ 312 w 362"/>
                  <a:gd name="T47" fmla="*/ 318 w 362"/>
                  <a:gd name="T48" fmla="*/ 325 w 362"/>
                  <a:gd name="T49" fmla="*/ 331 w 362"/>
                  <a:gd name="T50" fmla="*/ 337 w 362"/>
                  <a:gd name="T51" fmla="*/ 344 w 362"/>
                  <a:gd name="T52" fmla="*/ 352 w 362"/>
                  <a:gd name="T53" fmla="*/ 358 w 36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  <a:cxn ang="0">
                    <a:pos x="T41" y="0"/>
                  </a:cxn>
                  <a:cxn ang="0">
                    <a:pos x="T42" y="0"/>
                  </a:cxn>
                  <a:cxn ang="0">
                    <a:pos x="T43" y="0"/>
                  </a:cxn>
                  <a:cxn ang="0">
                    <a:pos x="T44" y="0"/>
                  </a:cxn>
                  <a:cxn ang="0">
                    <a:pos x="T45" y="0"/>
                  </a:cxn>
                  <a:cxn ang="0">
                    <a:pos x="T46" y="0"/>
                  </a:cxn>
                  <a:cxn ang="0">
                    <a:pos x="T47" y="0"/>
                  </a:cxn>
                  <a:cxn ang="0">
                    <a:pos x="T48" y="0"/>
                  </a:cxn>
                  <a:cxn ang="0">
                    <a:pos x="T49" y="0"/>
                  </a:cxn>
                  <a:cxn ang="0">
                    <a:pos x="T50" y="0"/>
                  </a:cxn>
                  <a:cxn ang="0">
                    <a:pos x="T51" y="0"/>
                  </a:cxn>
                  <a:cxn ang="0">
                    <a:pos x="T52" y="0"/>
                  </a:cxn>
                  <a:cxn ang="0">
                    <a:pos x="T53" y="0"/>
                  </a:cxn>
                </a:cxnLst>
                <a:rect l="0" t="0" r="r" b="b"/>
                <a:pathLst>
                  <a:path w="362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8" y="0"/>
                    </a:lnTo>
                    <a:lnTo>
                      <a:pt x="31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4" y="0"/>
                    </a:lnTo>
                    <a:lnTo>
                      <a:pt x="47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8" y="0"/>
                    </a:lnTo>
                    <a:lnTo>
                      <a:pt x="61" y="0"/>
                    </a:lnTo>
                    <a:lnTo>
                      <a:pt x="64" y="0"/>
                    </a:lnTo>
                    <a:lnTo>
                      <a:pt x="68" y="0"/>
                    </a:lnTo>
                    <a:lnTo>
                      <a:pt x="71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1" y="0"/>
                    </a:lnTo>
                    <a:lnTo>
                      <a:pt x="84" y="0"/>
                    </a:lnTo>
                    <a:lnTo>
                      <a:pt x="87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98" y="0"/>
                    </a:lnTo>
                    <a:lnTo>
                      <a:pt x="101" y="0"/>
                    </a:lnTo>
                    <a:lnTo>
                      <a:pt x="105" y="0"/>
                    </a:lnTo>
                    <a:lnTo>
                      <a:pt x="108" y="0"/>
                    </a:lnTo>
                    <a:lnTo>
                      <a:pt x="111" y="0"/>
                    </a:lnTo>
                    <a:lnTo>
                      <a:pt x="114" y="0"/>
                    </a:lnTo>
                    <a:lnTo>
                      <a:pt x="117" y="0"/>
                    </a:lnTo>
                    <a:lnTo>
                      <a:pt x="121" y="0"/>
                    </a:lnTo>
                    <a:lnTo>
                      <a:pt x="124" y="0"/>
                    </a:lnTo>
                    <a:lnTo>
                      <a:pt x="127" y="0"/>
                    </a:lnTo>
                    <a:lnTo>
                      <a:pt x="130" y="0"/>
                    </a:lnTo>
                    <a:lnTo>
                      <a:pt x="133" y="0"/>
                    </a:lnTo>
                    <a:lnTo>
                      <a:pt x="137" y="0"/>
                    </a:lnTo>
                    <a:lnTo>
                      <a:pt x="142" y="0"/>
                    </a:lnTo>
                    <a:lnTo>
                      <a:pt x="145" y="0"/>
                    </a:lnTo>
                    <a:lnTo>
                      <a:pt x="148" y="0"/>
                    </a:lnTo>
                    <a:lnTo>
                      <a:pt x="151" y="0"/>
                    </a:lnTo>
                    <a:lnTo>
                      <a:pt x="154" y="0"/>
                    </a:lnTo>
                    <a:lnTo>
                      <a:pt x="158" y="0"/>
                    </a:lnTo>
                    <a:lnTo>
                      <a:pt x="161" y="0"/>
                    </a:lnTo>
                    <a:lnTo>
                      <a:pt x="164" y="0"/>
                    </a:lnTo>
                    <a:lnTo>
                      <a:pt x="167" y="0"/>
                    </a:lnTo>
                    <a:lnTo>
                      <a:pt x="170" y="0"/>
                    </a:lnTo>
                    <a:lnTo>
                      <a:pt x="174" y="0"/>
                    </a:lnTo>
                    <a:lnTo>
                      <a:pt x="177" y="0"/>
                    </a:lnTo>
                    <a:lnTo>
                      <a:pt x="182" y="0"/>
                    </a:lnTo>
                    <a:lnTo>
                      <a:pt x="185" y="0"/>
                    </a:lnTo>
                    <a:lnTo>
                      <a:pt x="188" y="0"/>
                    </a:lnTo>
                    <a:lnTo>
                      <a:pt x="191" y="0"/>
                    </a:lnTo>
                    <a:lnTo>
                      <a:pt x="195" y="0"/>
                    </a:lnTo>
                    <a:lnTo>
                      <a:pt x="198" y="0"/>
                    </a:lnTo>
                    <a:lnTo>
                      <a:pt x="201" y="0"/>
                    </a:lnTo>
                    <a:lnTo>
                      <a:pt x="204" y="0"/>
                    </a:lnTo>
                    <a:lnTo>
                      <a:pt x="207" y="0"/>
                    </a:lnTo>
                    <a:lnTo>
                      <a:pt x="211" y="0"/>
                    </a:lnTo>
                    <a:lnTo>
                      <a:pt x="214" y="0"/>
                    </a:lnTo>
                    <a:lnTo>
                      <a:pt x="217" y="0"/>
                    </a:lnTo>
                    <a:lnTo>
                      <a:pt x="220" y="0"/>
                    </a:lnTo>
                    <a:lnTo>
                      <a:pt x="225" y="0"/>
                    </a:lnTo>
                    <a:lnTo>
                      <a:pt x="228" y="0"/>
                    </a:lnTo>
                    <a:lnTo>
                      <a:pt x="231" y="0"/>
                    </a:lnTo>
                    <a:lnTo>
                      <a:pt x="235" y="0"/>
                    </a:lnTo>
                    <a:lnTo>
                      <a:pt x="238" y="0"/>
                    </a:lnTo>
                    <a:lnTo>
                      <a:pt x="241" y="0"/>
                    </a:lnTo>
                    <a:lnTo>
                      <a:pt x="244" y="0"/>
                    </a:lnTo>
                    <a:lnTo>
                      <a:pt x="248" y="0"/>
                    </a:lnTo>
                    <a:lnTo>
                      <a:pt x="251" y="0"/>
                    </a:lnTo>
                    <a:lnTo>
                      <a:pt x="254" y="0"/>
                    </a:lnTo>
                    <a:lnTo>
                      <a:pt x="257" y="0"/>
                    </a:lnTo>
                    <a:lnTo>
                      <a:pt x="260" y="0"/>
                    </a:lnTo>
                    <a:lnTo>
                      <a:pt x="265" y="0"/>
                    </a:lnTo>
                    <a:lnTo>
                      <a:pt x="268" y="0"/>
                    </a:lnTo>
                    <a:lnTo>
                      <a:pt x="272" y="0"/>
                    </a:lnTo>
                    <a:lnTo>
                      <a:pt x="275" y="0"/>
                    </a:lnTo>
                    <a:lnTo>
                      <a:pt x="278" y="0"/>
                    </a:lnTo>
                    <a:lnTo>
                      <a:pt x="281" y="0"/>
                    </a:lnTo>
                    <a:lnTo>
                      <a:pt x="284" y="0"/>
                    </a:lnTo>
                    <a:lnTo>
                      <a:pt x="288" y="0"/>
                    </a:lnTo>
                    <a:lnTo>
                      <a:pt x="291" y="0"/>
                    </a:lnTo>
                    <a:lnTo>
                      <a:pt x="294" y="0"/>
                    </a:lnTo>
                    <a:lnTo>
                      <a:pt x="297" y="0"/>
                    </a:lnTo>
                    <a:lnTo>
                      <a:pt x="300" y="0"/>
                    </a:lnTo>
                    <a:lnTo>
                      <a:pt x="304" y="0"/>
                    </a:lnTo>
                    <a:lnTo>
                      <a:pt x="309" y="0"/>
                    </a:lnTo>
                    <a:lnTo>
                      <a:pt x="312" y="0"/>
                    </a:lnTo>
                    <a:lnTo>
                      <a:pt x="315" y="0"/>
                    </a:lnTo>
                    <a:lnTo>
                      <a:pt x="318" y="0"/>
                    </a:lnTo>
                    <a:lnTo>
                      <a:pt x="321" y="0"/>
                    </a:lnTo>
                    <a:lnTo>
                      <a:pt x="325" y="0"/>
                    </a:lnTo>
                    <a:lnTo>
                      <a:pt x="328" y="0"/>
                    </a:lnTo>
                    <a:lnTo>
                      <a:pt x="331" y="0"/>
                    </a:lnTo>
                    <a:lnTo>
                      <a:pt x="334" y="0"/>
                    </a:lnTo>
                    <a:lnTo>
                      <a:pt x="337" y="0"/>
                    </a:lnTo>
                    <a:lnTo>
                      <a:pt x="341" y="0"/>
                    </a:lnTo>
                    <a:lnTo>
                      <a:pt x="344" y="0"/>
                    </a:lnTo>
                    <a:lnTo>
                      <a:pt x="349" y="0"/>
                    </a:lnTo>
                    <a:lnTo>
                      <a:pt x="352" y="0"/>
                    </a:lnTo>
                    <a:lnTo>
                      <a:pt x="355" y="0"/>
                    </a:lnTo>
                    <a:lnTo>
                      <a:pt x="358" y="0"/>
                    </a:lnTo>
                    <a:lnTo>
                      <a:pt x="362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" name="Line 416"/>
              <p:cNvSpPr>
                <a:spLocks noChangeShapeType="1"/>
              </p:cNvSpPr>
              <p:nvPr/>
            </p:nvSpPr>
            <p:spPr bwMode="auto">
              <a:xfrm flipV="1">
                <a:off x="3671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" name="Line 417"/>
              <p:cNvSpPr>
                <a:spLocks noChangeShapeType="1"/>
              </p:cNvSpPr>
              <p:nvPr/>
            </p:nvSpPr>
            <p:spPr bwMode="auto">
              <a:xfrm flipV="1">
                <a:off x="3673" y="3568"/>
                <a:ext cx="3" cy="26"/>
              </a:xfrm>
              <a:prstGeom prst="line">
                <a:avLst/>
              </a:prstGeom>
              <a:noFill/>
              <a:ln w="19050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" name="Line 418"/>
              <p:cNvSpPr>
                <a:spLocks noChangeShapeType="1"/>
              </p:cNvSpPr>
              <p:nvPr/>
            </p:nvSpPr>
            <p:spPr bwMode="auto">
              <a:xfrm>
                <a:off x="3676" y="3568"/>
                <a:ext cx="3" cy="24"/>
              </a:xfrm>
              <a:prstGeom prst="line">
                <a:avLst/>
              </a:prstGeom>
              <a:noFill/>
              <a:ln w="2063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" name="Line 419"/>
              <p:cNvSpPr>
                <a:spLocks noChangeShapeType="1"/>
              </p:cNvSpPr>
              <p:nvPr/>
            </p:nvSpPr>
            <p:spPr bwMode="auto">
              <a:xfrm>
                <a:off x="3679" y="3592"/>
                <a:ext cx="2" cy="3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" name="Freeform 420"/>
              <p:cNvSpPr>
                <a:spLocks/>
              </p:cNvSpPr>
              <p:nvPr/>
            </p:nvSpPr>
            <p:spPr bwMode="auto">
              <a:xfrm>
                <a:off x="3682" y="3596"/>
                <a:ext cx="7" cy="1"/>
              </a:xfrm>
              <a:custGeom>
                <a:avLst/>
                <a:gdLst>
                  <a:gd name="T0" fmla="*/ 0 w 7"/>
                  <a:gd name="T1" fmla="*/ 4 w 7"/>
                  <a:gd name="T2" fmla="*/ 7 w 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7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" name="Line 421"/>
              <p:cNvSpPr>
                <a:spLocks noChangeShapeType="1"/>
              </p:cNvSpPr>
              <p:nvPr/>
            </p:nvSpPr>
            <p:spPr bwMode="auto">
              <a:xfrm flipV="1">
                <a:off x="3689" y="3591"/>
                <a:ext cx="2" cy="4"/>
              </a:xfrm>
              <a:prstGeom prst="line">
                <a:avLst/>
              </a:prstGeom>
              <a:noFill/>
              <a:ln w="26988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" name="Freeform 422"/>
              <p:cNvSpPr>
                <a:spLocks/>
              </p:cNvSpPr>
              <p:nvPr/>
            </p:nvSpPr>
            <p:spPr bwMode="auto">
              <a:xfrm>
                <a:off x="3694" y="3596"/>
                <a:ext cx="36" cy="1"/>
              </a:xfrm>
              <a:custGeom>
                <a:avLst/>
                <a:gdLst>
                  <a:gd name="T0" fmla="*/ 0 w 37"/>
                  <a:gd name="T1" fmla="*/ 5 w 37"/>
                  <a:gd name="T2" fmla="*/ 8 w 37"/>
                  <a:gd name="T3" fmla="*/ 11 w 37"/>
                  <a:gd name="T4" fmla="*/ 15 w 37"/>
                  <a:gd name="T5" fmla="*/ 18 w 37"/>
                  <a:gd name="T6" fmla="*/ 21 w 37"/>
                  <a:gd name="T7" fmla="*/ 24 w 37"/>
                  <a:gd name="T8" fmla="*/ 27 w 37"/>
                  <a:gd name="T9" fmla="*/ 31 w 37"/>
                  <a:gd name="T10" fmla="*/ 34 w 37"/>
                  <a:gd name="T11" fmla="*/ 37 w 3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</a:cxnLst>
                <a:rect l="0" t="0" r="r" b="b"/>
                <a:pathLst>
                  <a:path w="37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1" y="0"/>
                    </a:lnTo>
                    <a:lnTo>
                      <a:pt x="34" y="0"/>
                    </a:lnTo>
                    <a:lnTo>
                      <a:pt x="37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" name="Line 423"/>
              <p:cNvSpPr>
                <a:spLocks noChangeShapeType="1"/>
              </p:cNvSpPr>
              <p:nvPr/>
            </p:nvSpPr>
            <p:spPr bwMode="auto">
              <a:xfrm flipV="1">
                <a:off x="3731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" name="Freeform 424"/>
              <p:cNvSpPr>
                <a:spLocks/>
              </p:cNvSpPr>
              <p:nvPr/>
            </p:nvSpPr>
            <p:spPr bwMode="auto">
              <a:xfrm>
                <a:off x="3738" y="3579"/>
                <a:ext cx="9" cy="17"/>
              </a:xfrm>
              <a:custGeom>
                <a:avLst/>
                <a:gdLst>
                  <a:gd name="T0" fmla="*/ 0 w 10"/>
                  <a:gd name="T1" fmla="*/ 0 h 18"/>
                  <a:gd name="T2" fmla="*/ 3 w 10"/>
                  <a:gd name="T3" fmla="*/ 14 h 18"/>
                  <a:gd name="T4" fmla="*/ 7 w 10"/>
                  <a:gd name="T5" fmla="*/ 2 h 18"/>
                  <a:gd name="T6" fmla="*/ 10 w 10"/>
                  <a:gd name="T7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" h="18">
                    <a:moveTo>
                      <a:pt x="0" y="0"/>
                    </a:moveTo>
                    <a:lnTo>
                      <a:pt x="3" y="14"/>
                    </a:lnTo>
                    <a:lnTo>
                      <a:pt x="7" y="2"/>
                    </a:lnTo>
                    <a:lnTo>
                      <a:pt x="10" y="18"/>
                    </a:lnTo>
                  </a:path>
                </a:pathLst>
              </a:custGeom>
              <a:noFill/>
              <a:ln w="20638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" name="Freeform 425"/>
              <p:cNvSpPr>
                <a:spLocks/>
              </p:cNvSpPr>
              <p:nvPr/>
            </p:nvSpPr>
            <p:spPr bwMode="auto">
              <a:xfrm>
                <a:off x="3747" y="3596"/>
                <a:ext cx="439" cy="1"/>
              </a:xfrm>
              <a:custGeom>
                <a:avLst/>
                <a:gdLst>
                  <a:gd name="T0" fmla="*/ 6 w 457"/>
                  <a:gd name="T1" fmla="*/ 16 w 457"/>
                  <a:gd name="T2" fmla="*/ 25 w 457"/>
                  <a:gd name="T3" fmla="*/ 37 w 457"/>
                  <a:gd name="T4" fmla="*/ 46 w 457"/>
                  <a:gd name="T5" fmla="*/ 56 w 457"/>
                  <a:gd name="T6" fmla="*/ 66 w 457"/>
                  <a:gd name="T7" fmla="*/ 77 w 457"/>
                  <a:gd name="T8" fmla="*/ 86 w 457"/>
                  <a:gd name="T9" fmla="*/ 96 w 457"/>
                  <a:gd name="T10" fmla="*/ 106 w 457"/>
                  <a:gd name="T11" fmla="*/ 117 w 457"/>
                  <a:gd name="T12" fmla="*/ 127 w 457"/>
                  <a:gd name="T13" fmla="*/ 136 w 457"/>
                  <a:gd name="T14" fmla="*/ 146 w 457"/>
                  <a:gd name="T15" fmla="*/ 157 w 457"/>
                  <a:gd name="T16" fmla="*/ 167 w 457"/>
                  <a:gd name="T17" fmla="*/ 176 w 457"/>
                  <a:gd name="T18" fmla="*/ 186 w 457"/>
                  <a:gd name="T19" fmla="*/ 196 w 457"/>
                  <a:gd name="T20" fmla="*/ 207 w 457"/>
                  <a:gd name="T21" fmla="*/ 217 w 457"/>
                  <a:gd name="T22" fmla="*/ 226 w 457"/>
                  <a:gd name="T23" fmla="*/ 236 w 457"/>
                  <a:gd name="T24" fmla="*/ 247 w 457"/>
                  <a:gd name="T25" fmla="*/ 257 w 457"/>
                  <a:gd name="T26" fmla="*/ 266 w 457"/>
                  <a:gd name="T27" fmla="*/ 276 w 457"/>
                  <a:gd name="T28" fmla="*/ 287 w 457"/>
                  <a:gd name="T29" fmla="*/ 297 w 457"/>
                  <a:gd name="T30" fmla="*/ 306 w 457"/>
                  <a:gd name="T31" fmla="*/ 316 w 457"/>
                  <a:gd name="T32" fmla="*/ 327 w 457"/>
                  <a:gd name="T33" fmla="*/ 337 w 457"/>
                  <a:gd name="T34" fmla="*/ 347 w 457"/>
                  <a:gd name="T35" fmla="*/ 356 w 457"/>
                  <a:gd name="T36" fmla="*/ 367 w 457"/>
                  <a:gd name="T37" fmla="*/ 377 w 457"/>
                  <a:gd name="T38" fmla="*/ 387 w 457"/>
                  <a:gd name="T39" fmla="*/ 396 w 457"/>
                  <a:gd name="T40" fmla="*/ 408 w 457"/>
                  <a:gd name="T41" fmla="*/ 417 w 457"/>
                  <a:gd name="T42" fmla="*/ 427 w 457"/>
                  <a:gd name="T43" fmla="*/ 437 w 457"/>
                  <a:gd name="T44" fmla="*/ 446 w 457"/>
                  <a:gd name="T45" fmla="*/ 457 w 45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  <a:cxn ang="0">
                    <a:pos x="T41" y="0"/>
                  </a:cxn>
                  <a:cxn ang="0">
                    <a:pos x="T42" y="0"/>
                  </a:cxn>
                  <a:cxn ang="0">
                    <a:pos x="T43" y="0"/>
                  </a:cxn>
                  <a:cxn ang="0">
                    <a:pos x="T44" y="0"/>
                  </a:cxn>
                  <a:cxn ang="0">
                    <a:pos x="T45" y="0"/>
                  </a:cxn>
                </a:cxnLst>
                <a:rect l="0" t="0" r="r" b="b"/>
                <a:pathLst>
                  <a:path w="457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2" y="0"/>
                    </a:lnTo>
                    <a:lnTo>
                      <a:pt x="25" y="0"/>
                    </a:lnTo>
                    <a:lnTo>
                      <a:pt x="29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59" y="0"/>
                    </a:lnTo>
                    <a:lnTo>
                      <a:pt x="62" y="0"/>
                    </a:lnTo>
                    <a:lnTo>
                      <a:pt x="66" y="0"/>
                    </a:lnTo>
                    <a:lnTo>
                      <a:pt x="69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0"/>
                    </a:lnTo>
                    <a:lnTo>
                      <a:pt x="83" y="0"/>
                    </a:lnTo>
                    <a:lnTo>
                      <a:pt x="86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96" y="0"/>
                    </a:lnTo>
                    <a:lnTo>
                      <a:pt x="99" y="0"/>
                    </a:lnTo>
                    <a:lnTo>
                      <a:pt x="103" y="0"/>
                    </a:lnTo>
                    <a:lnTo>
                      <a:pt x="106" y="0"/>
                    </a:lnTo>
                    <a:lnTo>
                      <a:pt x="109" y="0"/>
                    </a:lnTo>
                    <a:lnTo>
                      <a:pt x="112" y="0"/>
                    </a:lnTo>
                    <a:lnTo>
                      <a:pt x="117" y="0"/>
                    </a:lnTo>
                    <a:lnTo>
                      <a:pt x="120" y="0"/>
                    </a:lnTo>
                    <a:lnTo>
                      <a:pt x="123" y="0"/>
                    </a:lnTo>
                    <a:lnTo>
                      <a:pt x="127" y="0"/>
                    </a:lnTo>
                    <a:lnTo>
                      <a:pt x="130" y="0"/>
                    </a:lnTo>
                    <a:lnTo>
                      <a:pt x="133" y="0"/>
                    </a:lnTo>
                    <a:lnTo>
                      <a:pt x="136" y="0"/>
                    </a:lnTo>
                    <a:lnTo>
                      <a:pt x="139" y="0"/>
                    </a:lnTo>
                    <a:lnTo>
                      <a:pt x="143" y="0"/>
                    </a:lnTo>
                    <a:lnTo>
                      <a:pt x="146" y="0"/>
                    </a:lnTo>
                    <a:lnTo>
                      <a:pt x="149" y="0"/>
                    </a:lnTo>
                    <a:lnTo>
                      <a:pt x="152" y="0"/>
                    </a:lnTo>
                    <a:lnTo>
                      <a:pt x="157" y="0"/>
                    </a:lnTo>
                    <a:lnTo>
                      <a:pt x="160" y="0"/>
                    </a:lnTo>
                    <a:lnTo>
                      <a:pt x="164" y="0"/>
                    </a:lnTo>
                    <a:lnTo>
                      <a:pt x="167" y="0"/>
                    </a:lnTo>
                    <a:lnTo>
                      <a:pt x="170" y="0"/>
                    </a:lnTo>
                    <a:lnTo>
                      <a:pt x="173" y="0"/>
                    </a:lnTo>
                    <a:lnTo>
                      <a:pt x="176" y="0"/>
                    </a:lnTo>
                    <a:lnTo>
                      <a:pt x="180" y="0"/>
                    </a:lnTo>
                    <a:lnTo>
                      <a:pt x="183" y="0"/>
                    </a:lnTo>
                    <a:lnTo>
                      <a:pt x="186" y="0"/>
                    </a:lnTo>
                    <a:lnTo>
                      <a:pt x="189" y="0"/>
                    </a:lnTo>
                    <a:lnTo>
                      <a:pt x="192" y="0"/>
                    </a:lnTo>
                    <a:lnTo>
                      <a:pt x="196" y="0"/>
                    </a:lnTo>
                    <a:lnTo>
                      <a:pt x="201" y="0"/>
                    </a:lnTo>
                    <a:lnTo>
                      <a:pt x="204" y="0"/>
                    </a:lnTo>
                    <a:lnTo>
                      <a:pt x="207" y="0"/>
                    </a:lnTo>
                    <a:lnTo>
                      <a:pt x="210" y="0"/>
                    </a:lnTo>
                    <a:lnTo>
                      <a:pt x="213" y="0"/>
                    </a:lnTo>
                    <a:lnTo>
                      <a:pt x="217" y="0"/>
                    </a:lnTo>
                    <a:lnTo>
                      <a:pt x="220" y="0"/>
                    </a:lnTo>
                    <a:lnTo>
                      <a:pt x="223" y="0"/>
                    </a:lnTo>
                    <a:lnTo>
                      <a:pt x="226" y="0"/>
                    </a:lnTo>
                    <a:lnTo>
                      <a:pt x="229" y="0"/>
                    </a:lnTo>
                    <a:lnTo>
                      <a:pt x="233" y="0"/>
                    </a:lnTo>
                    <a:lnTo>
                      <a:pt x="236" y="0"/>
                    </a:lnTo>
                    <a:lnTo>
                      <a:pt x="241" y="0"/>
                    </a:lnTo>
                    <a:lnTo>
                      <a:pt x="244" y="0"/>
                    </a:lnTo>
                    <a:lnTo>
                      <a:pt x="247" y="0"/>
                    </a:lnTo>
                    <a:lnTo>
                      <a:pt x="250" y="0"/>
                    </a:lnTo>
                    <a:lnTo>
                      <a:pt x="253" y="0"/>
                    </a:lnTo>
                    <a:lnTo>
                      <a:pt x="257" y="0"/>
                    </a:lnTo>
                    <a:lnTo>
                      <a:pt x="260" y="0"/>
                    </a:lnTo>
                    <a:lnTo>
                      <a:pt x="263" y="0"/>
                    </a:lnTo>
                    <a:lnTo>
                      <a:pt x="266" y="0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9" y="0"/>
                    </a:lnTo>
                    <a:lnTo>
                      <a:pt x="284" y="0"/>
                    </a:lnTo>
                    <a:lnTo>
                      <a:pt x="287" y="0"/>
                    </a:lnTo>
                    <a:lnTo>
                      <a:pt x="290" y="0"/>
                    </a:lnTo>
                    <a:lnTo>
                      <a:pt x="294" y="0"/>
                    </a:lnTo>
                    <a:lnTo>
                      <a:pt x="297" y="0"/>
                    </a:lnTo>
                    <a:lnTo>
                      <a:pt x="300" y="0"/>
                    </a:lnTo>
                    <a:lnTo>
                      <a:pt x="303" y="0"/>
                    </a:lnTo>
                    <a:lnTo>
                      <a:pt x="306" y="0"/>
                    </a:lnTo>
                    <a:lnTo>
                      <a:pt x="310" y="0"/>
                    </a:lnTo>
                    <a:lnTo>
                      <a:pt x="313" y="0"/>
                    </a:lnTo>
                    <a:lnTo>
                      <a:pt x="316" y="0"/>
                    </a:lnTo>
                    <a:lnTo>
                      <a:pt x="319" y="0"/>
                    </a:lnTo>
                    <a:lnTo>
                      <a:pt x="324" y="0"/>
                    </a:lnTo>
                    <a:lnTo>
                      <a:pt x="327" y="0"/>
                    </a:lnTo>
                    <a:lnTo>
                      <a:pt x="331" y="0"/>
                    </a:lnTo>
                    <a:lnTo>
                      <a:pt x="334" y="0"/>
                    </a:lnTo>
                    <a:lnTo>
                      <a:pt x="337" y="0"/>
                    </a:lnTo>
                    <a:lnTo>
                      <a:pt x="340" y="0"/>
                    </a:lnTo>
                    <a:lnTo>
                      <a:pt x="343" y="0"/>
                    </a:lnTo>
                    <a:lnTo>
                      <a:pt x="347" y="0"/>
                    </a:lnTo>
                    <a:lnTo>
                      <a:pt x="350" y="0"/>
                    </a:lnTo>
                    <a:lnTo>
                      <a:pt x="353" y="0"/>
                    </a:lnTo>
                    <a:lnTo>
                      <a:pt x="356" y="0"/>
                    </a:lnTo>
                    <a:lnTo>
                      <a:pt x="359" y="0"/>
                    </a:lnTo>
                    <a:lnTo>
                      <a:pt x="363" y="0"/>
                    </a:lnTo>
                    <a:lnTo>
                      <a:pt x="367" y="0"/>
                    </a:lnTo>
                    <a:lnTo>
                      <a:pt x="371" y="0"/>
                    </a:lnTo>
                    <a:lnTo>
                      <a:pt x="374" y="0"/>
                    </a:lnTo>
                    <a:lnTo>
                      <a:pt x="377" y="0"/>
                    </a:lnTo>
                    <a:lnTo>
                      <a:pt x="380" y="0"/>
                    </a:lnTo>
                    <a:lnTo>
                      <a:pt x="384" y="0"/>
                    </a:lnTo>
                    <a:lnTo>
                      <a:pt x="387" y="0"/>
                    </a:lnTo>
                    <a:lnTo>
                      <a:pt x="390" y="0"/>
                    </a:lnTo>
                    <a:lnTo>
                      <a:pt x="393" y="0"/>
                    </a:lnTo>
                    <a:lnTo>
                      <a:pt x="396" y="0"/>
                    </a:lnTo>
                    <a:lnTo>
                      <a:pt x="400" y="0"/>
                    </a:lnTo>
                    <a:lnTo>
                      <a:pt x="403" y="0"/>
                    </a:lnTo>
                    <a:lnTo>
                      <a:pt x="408" y="0"/>
                    </a:lnTo>
                    <a:lnTo>
                      <a:pt x="411" y="0"/>
                    </a:lnTo>
                    <a:lnTo>
                      <a:pt x="414" y="0"/>
                    </a:lnTo>
                    <a:lnTo>
                      <a:pt x="417" y="0"/>
                    </a:lnTo>
                    <a:lnTo>
                      <a:pt x="420" y="0"/>
                    </a:lnTo>
                    <a:lnTo>
                      <a:pt x="424" y="0"/>
                    </a:lnTo>
                    <a:lnTo>
                      <a:pt x="427" y="0"/>
                    </a:lnTo>
                    <a:lnTo>
                      <a:pt x="430" y="0"/>
                    </a:lnTo>
                    <a:lnTo>
                      <a:pt x="433" y="0"/>
                    </a:lnTo>
                    <a:lnTo>
                      <a:pt x="437" y="0"/>
                    </a:lnTo>
                    <a:lnTo>
                      <a:pt x="440" y="0"/>
                    </a:lnTo>
                    <a:lnTo>
                      <a:pt x="443" y="0"/>
                    </a:lnTo>
                    <a:lnTo>
                      <a:pt x="446" y="0"/>
                    </a:lnTo>
                    <a:lnTo>
                      <a:pt x="451" y="0"/>
                    </a:lnTo>
                    <a:lnTo>
                      <a:pt x="454" y="0"/>
                    </a:lnTo>
                    <a:lnTo>
                      <a:pt x="457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" name="Line 426"/>
              <p:cNvSpPr>
                <a:spLocks noChangeShapeType="1"/>
              </p:cNvSpPr>
              <p:nvPr/>
            </p:nvSpPr>
            <p:spPr bwMode="auto">
              <a:xfrm flipV="1">
                <a:off x="4188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0000D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" name="Freeform 427"/>
              <p:cNvSpPr>
                <a:spLocks/>
              </p:cNvSpPr>
              <p:nvPr/>
            </p:nvSpPr>
            <p:spPr bwMode="auto">
              <a:xfrm>
                <a:off x="4190" y="3594"/>
                <a:ext cx="47" cy="1"/>
              </a:xfrm>
              <a:custGeom>
                <a:avLst/>
                <a:gdLst>
                  <a:gd name="T0" fmla="*/ 0 w 49"/>
                  <a:gd name="T1" fmla="*/ 3 w 49"/>
                  <a:gd name="T2" fmla="*/ 6 w 49"/>
                  <a:gd name="T3" fmla="*/ 9 w 49"/>
                  <a:gd name="T4" fmla="*/ 12 w 49"/>
                  <a:gd name="T5" fmla="*/ 16 w 49"/>
                  <a:gd name="T6" fmla="*/ 19 w 49"/>
                  <a:gd name="T7" fmla="*/ 22 w 49"/>
                  <a:gd name="T8" fmla="*/ 25 w 49"/>
                  <a:gd name="T9" fmla="*/ 30 w 49"/>
                  <a:gd name="T10" fmla="*/ 33 w 49"/>
                  <a:gd name="T11" fmla="*/ 37 w 49"/>
                  <a:gd name="T12" fmla="*/ 40 w 49"/>
                  <a:gd name="T13" fmla="*/ 43 w 49"/>
                  <a:gd name="T14" fmla="*/ 46 w 49"/>
                  <a:gd name="T15" fmla="*/ 49 w 4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</a:cxnLst>
                <a:rect l="0" t="0" r="r" b="b"/>
                <a:pathLst>
                  <a:path w="49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2" y="0"/>
                    </a:lnTo>
                    <a:lnTo>
                      <a:pt x="25" y="0"/>
                    </a:lnTo>
                    <a:lnTo>
                      <a:pt x="30" y="0"/>
                    </a:lnTo>
                    <a:lnTo>
                      <a:pt x="33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49" y="0"/>
                    </a:lnTo>
                  </a:path>
                </a:pathLst>
              </a:custGeom>
              <a:noFill/>
              <a:ln w="19050">
                <a:solidFill>
                  <a:srgbClr val="0000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" name="Freeform 428"/>
              <p:cNvSpPr>
                <a:spLocks/>
              </p:cNvSpPr>
              <p:nvPr/>
            </p:nvSpPr>
            <p:spPr bwMode="auto">
              <a:xfrm>
                <a:off x="1513" y="3596"/>
                <a:ext cx="85" cy="1"/>
              </a:xfrm>
              <a:custGeom>
                <a:avLst/>
                <a:gdLst>
                  <a:gd name="T0" fmla="*/ 0 w 89"/>
                  <a:gd name="T1" fmla="*/ 3 w 89"/>
                  <a:gd name="T2" fmla="*/ 6 w 89"/>
                  <a:gd name="T3" fmla="*/ 9 w 89"/>
                  <a:gd name="T4" fmla="*/ 12 w 89"/>
                  <a:gd name="T5" fmla="*/ 16 w 89"/>
                  <a:gd name="T6" fmla="*/ 19 w 89"/>
                  <a:gd name="T7" fmla="*/ 24 w 89"/>
                  <a:gd name="T8" fmla="*/ 27 w 89"/>
                  <a:gd name="T9" fmla="*/ 30 w 89"/>
                  <a:gd name="T10" fmla="*/ 33 w 89"/>
                  <a:gd name="T11" fmla="*/ 36 w 89"/>
                  <a:gd name="T12" fmla="*/ 40 w 89"/>
                  <a:gd name="T13" fmla="*/ 43 w 89"/>
                  <a:gd name="T14" fmla="*/ 46 w 89"/>
                  <a:gd name="T15" fmla="*/ 49 w 89"/>
                  <a:gd name="T16" fmla="*/ 53 w 89"/>
                  <a:gd name="T17" fmla="*/ 56 w 89"/>
                  <a:gd name="T18" fmla="*/ 59 w 89"/>
                  <a:gd name="T19" fmla="*/ 64 w 89"/>
                  <a:gd name="T20" fmla="*/ 67 w 89"/>
                  <a:gd name="T21" fmla="*/ 70 w 89"/>
                  <a:gd name="T22" fmla="*/ 73 w 89"/>
                  <a:gd name="T23" fmla="*/ 77 w 89"/>
                  <a:gd name="T24" fmla="*/ 80 w 89"/>
                  <a:gd name="T25" fmla="*/ 83 w 89"/>
                  <a:gd name="T26" fmla="*/ 86 w 89"/>
                  <a:gd name="T27" fmla="*/ 89 w 8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</a:cxnLst>
                <a:rect l="0" t="0" r="r" b="b"/>
                <a:pathLst>
                  <a:path w="89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3" y="0"/>
                    </a:lnTo>
                    <a:lnTo>
                      <a:pt x="36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49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59" y="0"/>
                    </a:lnTo>
                    <a:lnTo>
                      <a:pt x="64" y="0"/>
                    </a:lnTo>
                    <a:lnTo>
                      <a:pt x="67" y="0"/>
                    </a:lnTo>
                    <a:lnTo>
                      <a:pt x="70" y="0"/>
                    </a:lnTo>
                    <a:lnTo>
                      <a:pt x="73" y="0"/>
                    </a:lnTo>
                    <a:lnTo>
                      <a:pt x="77" y="0"/>
                    </a:lnTo>
                    <a:lnTo>
                      <a:pt x="80" y="0"/>
                    </a:lnTo>
                    <a:lnTo>
                      <a:pt x="83" y="0"/>
                    </a:lnTo>
                    <a:lnTo>
                      <a:pt x="86" y="0"/>
                    </a:lnTo>
                    <a:lnTo>
                      <a:pt x="89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" name="Line 429"/>
              <p:cNvSpPr>
                <a:spLocks noChangeShapeType="1"/>
              </p:cNvSpPr>
              <p:nvPr/>
            </p:nvSpPr>
            <p:spPr bwMode="auto">
              <a:xfrm flipV="1">
                <a:off x="1600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" name="Freeform 430"/>
              <p:cNvSpPr>
                <a:spLocks/>
              </p:cNvSpPr>
              <p:nvPr/>
            </p:nvSpPr>
            <p:spPr bwMode="auto">
              <a:xfrm>
                <a:off x="1602" y="3594"/>
                <a:ext cx="14" cy="1"/>
              </a:xfrm>
              <a:custGeom>
                <a:avLst/>
                <a:gdLst>
                  <a:gd name="T0" fmla="*/ 0 w 14"/>
                  <a:gd name="T1" fmla="*/ 3 w 14"/>
                  <a:gd name="T2" fmla="*/ 6 w 14"/>
                  <a:gd name="T3" fmla="*/ 9 w 14"/>
                  <a:gd name="T4" fmla="*/ 14 w 1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14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4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" name="Line 431"/>
              <p:cNvSpPr>
                <a:spLocks noChangeShapeType="1"/>
              </p:cNvSpPr>
              <p:nvPr/>
            </p:nvSpPr>
            <p:spPr bwMode="auto">
              <a:xfrm>
                <a:off x="1616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" name="Freeform 432"/>
              <p:cNvSpPr>
                <a:spLocks/>
              </p:cNvSpPr>
              <p:nvPr/>
            </p:nvSpPr>
            <p:spPr bwMode="auto">
              <a:xfrm>
                <a:off x="1618" y="3596"/>
                <a:ext cx="109" cy="1"/>
              </a:xfrm>
              <a:custGeom>
                <a:avLst/>
                <a:gdLst>
                  <a:gd name="T0" fmla="*/ 0 w 113"/>
                  <a:gd name="T1" fmla="*/ 4 w 113"/>
                  <a:gd name="T2" fmla="*/ 7 w 113"/>
                  <a:gd name="T3" fmla="*/ 10 w 113"/>
                  <a:gd name="T4" fmla="*/ 13 w 113"/>
                  <a:gd name="T5" fmla="*/ 16 w 113"/>
                  <a:gd name="T6" fmla="*/ 20 w 113"/>
                  <a:gd name="T7" fmla="*/ 23 w 113"/>
                  <a:gd name="T8" fmla="*/ 26 w 113"/>
                  <a:gd name="T9" fmla="*/ 29 w 113"/>
                  <a:gd name="T10" fmla="*/ 32 w 113"/>
                  <a:gd name="T11" fmla="*/ 37 w 113"/>
                  <a:gd name="T12" fmla="*/ 40 w 113"/>
                  <a:gd name="T13" fmla="*/ 44 w 113"/>
                  <a:gd name="T14" fmla="*/ 47 w 113"/>
                  <a:gd name="T15" fmla="*/ 50 w 113"/>
                  <a:gd name="T16" fmla="*/ 53 w 113"/>
                  <a:gd name="T17" fmla="*/ 57 w 113"/>
                  <a:gd name="T18" fmla="*/ 60 w 113"/>
                  <a:gd name="T19" fmla="*/ 63 w 113"/>
                  <a:gd name="T20" fmla="*/ 66 w 113"/>
                  <a:gd name="T21" fmla="*/ 69 w 113"/>
                  <a:gd name="T22" fmla="*/ 73 w 113"/>
                  <a:gd name="T23" fmla="*/ 76 w 113"/>
                  <a:gd name="T24" fmla="*/ 81 w 113"/>
                  <a:gd name="T25" fmla="*/ 84 w 113"/>
                  <a:gd name="T26" fmla="*/ 87 w 113"/>
                  <a:gd name="T27" fmla="*/ 90 w 113"/>
                  <a:gd name="T28" fmla="*/ 93 w 113"/>
                  <a:gd name="T29" fmla="*/ 97 w 113"/>
                  <a:gd name="T30" fmla="*/ 100 w 113"/>
                  <a:gd name="T31" fmla="*/ 103 w 113"/>
                  <a:gd name="T32" fmla="*/ 106 w 113"/>
                  <a:gd name="T33" fmla="*/ 109 w 113"/>
                  <a:gd name="T34" fmla="*/ 113 w 11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</a:cxnLst>
                <a:rect l="0" t="0" r="r" b="b"/>
                <a:pathLst>
                  <a:path w="113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20" y="0"/>
                    </a:lnTo>
                    <a:lnTo>
                      <a:pt x="23" y="0"/>
                    </a:lnTo>
                    <a:lnTo>
                      <a:pt x="26" y="0"/>
                    </a:lnTo>
                    <a:lnTo>
                      <a:pt x="29" y="0"/>
                    </a:lnTo>
                    <a:lnTo>
                      <a:pt x="32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4" y="0"/>
                    </a:lnTo>
                    <a:lnTo>
                      <a:pt x="47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7" y="0"/>
                    </a:lnTo>
                    <a:lnTo>
                      <a:pt x="60" y="0"/>
                    </a:lnTo>
                    <a:lnTo>
                      <a:pt x="63" y="0"/>
                    </a:lnTo>
                    <a:lnTo>
                      <a:pt x="66" y="0"/>
                    </a:lnTo>
                    <a:lnTo>
                      <a:pt x="69" y="0"/>
                    </a:lnTo>
                    <a:lnTo>
                      <a:pt x="73" y="0"/>
                    </a:lnTo>
                    <a:lnTo>
                      <a:pt x="76" y="0"/>
                    </a:lnTo>
                    <a:lnTo>
                      <a:pt x="81" y="0"/>
                    </a:lnTo>
                    <a:lnTo>
                      <a:pt x="84" y="0"/>
                    </a:lnTo>
                    <a:lnTo>
                      <a:pt x="87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97" y="0"/>
                    </a:lnTo>
                    <a:lnTo>
                      <a:pt x="100" y="0"/>
                    </a:lnTo>
                    <a:lnTo>
                      <a:pt x="103" y="0"/>
                    </a:lnTo>
                    <a:lnTo>
                      <a:pt x="106" y="0"/>
                    </a:lnTo>
                    <a:lnTo>
                      <a:pt x="109" y="0"/>
                    </a:lnTo>
                    <a:lnTo>
                      <a:pt x="113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" name="Line 433"/>
              <p:cNvSpPr>
                <a:spLocks noChangeShapeType="1"/>
              </p:cNvSpPr>
              <p:nvPr/>
            </p:nvSpPr>
            <p:spPr bwMode="auto">
              <a:xfrm flipV="1">
                <a:off x="1728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" name="Freeform 434"/>
              <p:cNvSpPr>
                <a:spLocks/>
              </p:cNvSpPr>
              <p:nvPr/>
            </p:nvSpPr>
            <p:spPr bwMode="auto">
              <a:xfrm>
                <a:off x="1730" y="3594"/>
                <a:ext cx="10" cy="1"/>
              </a:xfrm>
              <a:custGeom>
                <a:avLst/>
                <a:gdLst>
                  <a:gd name="T0" fmla="*/ 0 w 11"/>
                  <a:gd name="T1" fmla="*/ 5 w 11"/>
                  <a:gd name="T2" fmla="*/ 8 w 11"/>
                  <a:gd name="T3" fmla="*/ 11 w 1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1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  <a:lnTo>
                      <a:pt x="11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" name="Line 435"/>
              <p:cNvSpPr>
                <a:spLocks noChangeShapeType="1"/>
              </p:cNvSpPr>
              <p:nvPr/>
            </p:nvSpPr>
            <p:spPr bwMode="auto">
              <a:xfrm flipV="1">
                <a:off x="1740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" name="Freeform 436"/>
              <p:cNvSpPr>
                <a:spLocks/>
              </p:cNvSpPr>
              <p:nvPr/>
            </p:nvSpPr>
            <p:spPr bwMode="auto">
              <a:xfrm>
                <a:off x="1743" y="3592"/>
                <a:ext cx="13" cy="1"/>
              </a:xfrm>
              <a:custGeom>
                <a:avLst/>
                <a:gdLst>
                  <a:gd name="T0" fmla="*/ 0 w 13"/>
                  <a:gd name="T1" fmla="*/ 4 w 13"/>
                  <a:gd name="T2" fmla="*/ 7 w 13"/>
                  <a:gd name="T3" fmla="*/ 10 w 13"/>
                  <a:gd name="T4" fmla="*/ 13 w 1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13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" name="Line 437"/>
              <p:cNvSpPr>
                <a:spLocks noChangeShapeType="1"/>
              </p:cNvSpPr>
              <p:nvPr/>
            </p:nvSpPr>
            <p:spPr bwMode="auto">
              <a:xfrm flipV="1">
                <a:off x="1756" y="3591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" name="Line 438"/>
              <p:cNvSpPr>
                <a:spLocks noChangeShapeType="1"/>
              </p:cNvSpPr>
              <p:nvPr/>
            </p:nvSpPr>
            <p:spPr bwMode="auto">
              <a:xfrm>
                <a:off x="1759" y="3591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6" name="Line 439"/>
              <p:cNvSpPr>
                <a:spLocks noChangeShapeType="1"/>
              </p:cNvSpPr>
              <p:nvPr/>
            </p:nvSpPr>
            <p:spPr bwMode="auto">
              <a:xfrm flipV="1">
                <a:off x="1762" y="3589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7" name="Line 440"/>
              <p:cNvSpPr>
                <a:spLocks noChangeShapeType="1"/>
              </p:cNvSpPr>
              <p:nvPr/>
            </p:nvSpPr>
            <p:spPr bwMode="auto">
              <a:xfrm>
                <a:off x="1765" y="3589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8" name="Freeform 441"/>
              <p:cNvSpPr>
                <a:spLocks/>
              </p:cNvSpPr>
              <p:nvPr/>
            </p:nvSpPr>
            <p:spPr bwMode="auto">
              <a:xfrm>
                <a:off x="1768" y="3587"/>
                <a:ext cx="8" cy="9"/>
              </a:xfrm>
              <a:custGeom>
                <a:avLst/>
                <a:gdLst>
                  <a:gd name="T0" fmla="*/ 0 w 8"/>
                  <a:gd name="T1" fmla="*/ 2 h 9"/>
                  <a:gd name="T2" fmla="*/ 3 w 8"/>
                  <a:gd name="T3" fmla="*/ 0 h 9"/>
                  <a:gd name="T4" fmla="*/ 8 w 8"/>
                  <a:gd name="T5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" h="9">
                    <a:moveTo>
                      <a:pt x="0" y="2"/>
                    </a:moveTo>
                    <a:lnTo>
                      <a:pt x="3" y="0"/>
                    </a:lnTo>
                    <a:lnTo>
                      <a:pt x="8" y="9"/>
                    </a:lnTo>
                  </a:path>
                </a:pathLst>
              </a:custGeom>
              <a:noFill/>
              <a:ln w="23813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" name="Freeform 442"/>
              <p:cNvSpPr>
                <a:spLocks/>
              </p:cNvSpPr>
              <p:nvPr/>
            </p:nvSpPr>
            <p:spPr bwMode="auto">
              <a:xfrm>
                <a:off x="1776" y="3596"/>
                <a:ext cx="143" cy="1"/>
              </a:xfrm>
              <a:custGeom>
                <a:avLst/>
                <a:gdLst>
                  <a:gd name="T0" fmla="*/ 0 w 149"/>
                  <a:gd name="T1" fmla="*/ 3 w 149"/>
                  <a:gd name="T2" fmla="*/ 7 w 149"/>
                  <a:gd name="T3" fmla="*/ 10 w 149"/>
                  <a:gd name="T4" fmla="*/ 13 w 149"/>
                  <a:gd name="T5" fmla="*/ 16 w 149"/>
                  <a:gd name="T6" fmla="*/ 19 w 149"/>
                  <a:gd name="T7" fmla="*/ 23 w 149"/>
                  <a:gd name="T8" fmla="*/ 26 w 149"/>
                  <a:gd name="T9" fmla="*/ 29 w 149"/>
                  <a:gd name="T10" fmla="*/ 32 w 149"/>
                  <a:gd name="T11" fmla="*/ 35 w 149"/>
                  <a:gd name="T12" fmla="*/ 40 w 149"/>
                  <a:gd name="T13" fmla="*/ 43 w 149"/>
                  <a:gd name="T14" fmla="*/ 47 w 149"/>
                  <a:gd name="T15" fmla="*/ 50 w 149"/>
                  <a:gd name="T16" fmla="*/ 53 w 149"/>
                  <a:gd name="T17" fmla="*/ 56 w 149"/>
                  <a:gd name="T18" fmla="*/ 60 w 149"/>
                  <a:gd name="T19" fmla="*/ 63 w 149"/>
                  <a:gd name="T20" fmla="*/ 66 w 149"/>
                  <a:gd name="T21" fmla="*/ 69 w 149"/>
                  <a:gd name="T22" fmla="*/ 72 w 149"/>
                  <a:gd name="T23" fmla="*/ 76 w 149"/>
                  <a:gd name="T24" fmla="*/ 79 w 149"/>
                  <a:gd name="T25" fmla="*/ 84 w 149"/>
                  <a:gd name="T26" fmla="*/ 87 w 149"/>
                  <a:gd name="T27" fmla="*/ 90 w 149"/>
                  <a:gd name="T28" fmla="*/ 93 w 149"/>
                  <a:gd name="T29" fmla="*/ 96 w 149"/>
                  <a:gd name="T30" fmla="*/ 100 w 149"/>
                  <a:gd name="T31" fmla="*/ 103 w 149"/>
                  <a:gd name="T32" fmla="*/ 106 w 149"/>
                  <a:gd name="T33" fmla="*/ 109 w 149"/>
                  <a:gd name="T34" fmla="*/ 112 w 149"/>
                  <a:gd name="T35" fmla="*/ 116 w 149"/>
                  <a:gd name="T36" fmla="*/ 119 w 149"/>
                  <a:gd name="T37" fmla="*/ 124 w 149"/>
                  <a:gd name="T38" fmla="*/ 127 w 149"/>
                  <a:gd name="T39" fmla="*/ 130 w 149"/>
                  <a:gd name="T40" fmla="*/ 133 w 149"/>
                  <a:gd name="T41" fmla="*/ 137 w 149"/>
                  <a:gd name="T42" fmla="*/ 140 w 149"/>
                  <a:gd name="T43" fmla="*/ 143 w 149"/>
                  <a:gd name="T44" fmla="*/ 146 w 149"/>
                  <a:gd name="T45" fmla="*/ 149 w 14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  <a:cxn ang="0">
                    <a:pos x="T41" y="0"/>
                  </a:cxn>
                  <a:cxn ang="0">
                    <a:pos x="T42" y="0"/>
                  </a:cxn>
                  <a:cxn ang="0">
                    <a:pos x="T43" y="0"/>
                  </a:cxn>
                  <a:cxn ang="0">
                    <a:pos x="T44" y="0"/>
                  </a:cxn>
                  <a:cxn ang="0">
                    <a:pos x="T45" y="0"/>
                  </a:cxn>
                </a:cxnLst>
                <a:rect l="0" t="0" r="r" b="b"/>
                <a:pathLst>
                  <a:path w="149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0"/>
                    </a:lnTo>
                    <a:lnTo>
                      <a:pt x="29" y="0"/>
                    </a:lnTo>
                    <a:lnTo>
                      <a:pt x="32" y="0"/>
                    </a:lnTo>
                    <a:lnTo>
                      <a:pt x="35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7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60" y="0"/>
                    </a:lnTo>
                    <a:lnTo>
                      <a:pt x="63" y="0"/>
                    </a:lnTo>
                    <a:lnTo>
                      <a:pt x="66" y="0"/>
                    </a:lnTo>
                    <a:lnTo>
                      <a:pt x="69" y="0"/>
                    </a:lnTo>
                    <a:lnTo>
                      <a:pt x="72" y="0"/>
                    </a:lnTo>
                    <a:lnTo>
                      <a:pt x="76" y="0"/>
                    </a:lnTo>
                    <a:lnTo>
                      <a:pt x="79" y="0"/>
                    </a:lnTo>
                    <a:lnTo>
                      <a:pt x="84" y="0"/>
                    </a:lnTo>
                    <a:lnTo>
                      <a:pt x="87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96" y="0"/>
                    </a:lnTo>
                    <a:lnTo>
                      <a:pt x="100" y="0"/>
                    </a:lnTo>
                    <a:lnTo>
                      <a:pt x="103" y="0"/>
                    </a:lnTo>
                    <a:lnTo>
                      <a:pt x="106" y="0"/>
                    </a:lnTo>
                    <a:lnTo>
                      <a:pt x="109" y="0"/>
                    </a:lnTo>
                    <a:lnTo>
                      <a:pt x="112" y="0"/>
                    </a:lnTo>
                    <a:lnTo>
                      <a:pt x="116" y="0"/>
                    </a:lnTo>
                    <a:lnTo>
                      <a:pt x="119" y="0"/>
                    </a:lnTo>
                    <a:lnTo>
                      <a:pt x="124" y="0"/>
                    </a:lnTo>
                    <a:lnTo>
                      <a:pt x="127" y="0"/>
                    </a:lnTo>
                    <a:lnTo>
                      <a:pt x="130" y="0"/>
                    </a:lnTo>
                    <a:lnTo>
                      <a:pt x="133" y="0"/>
                    </a:lnTo>
                    <a:lnTo>
                      <a:pt x="137" y="0"/>
                    </a:lnTo>
                    <a:lnTo>
                      <a:pt x="140" y="0"/>
                    </a:lnTo>
                    <a:lnTo>
                      <a:pt x="143" y="0"/>
                    </a:lnTo>
                    <a:lnTo>
                      <a:pt x="146" y="0"/>
                    </a:lnTo>
                    <a:lnTo>
                      <a:pt x="149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" name="Line 443"/>
              <p:cNvSpPr>
                <a:spLocks noChangeShapeType="1"/>
              </p:cNvSpPr>
              <p:nvPr/>
            </p:nvSpPr>
            <p:spPr bwMode="auto">
              <a:xfrm flipV="1">
                <a:off x="1921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" name="Freeform 444"/>
              <p:cNvSpPr>
                <a:spLocks/>
              </p:cNvSpPr>
              <p:nvPr/>
            </p:nvSpPr>
            <p:spPr bwMode="auto">
              <a:xfrm>
                <a:off x="1926" y="3596"/>
                <a:ext cx="262" cy="1"/>
              </a:xfrm>
              <a:custGeom>
                <a:avLst/>
                <a:gdLst>
                  <a:gd name="T0" fmla="*/ 3 w 274"/>
                  <a:gd name="T1" fmla="*/ 11 w 274"/>
                  <a:gd name="T2" fmla="*/ 18 w 274"/>
                  <a:gd name="T3" fmla="*/ 24 w 274"/>
                  <a:gd name="T4" fmla="*/ 30 w 274"/>
                  <a:gd name="T5" fmla="*/ 37 w 274"/>
                  <a:gd name="T6" fmla="*/ 43 w 274"/>
                  <a:gd name="T7" fmla="*/ 51 w 274"/>
                  <a:gd name="T8" fmla="*/ 58 w 274"/>
                  <a:gd name="T9" fmla="*/ 64 w 274"/>
                  <a:gd name="T10" fmla="*/ 70 w 274"/>
                  <a:gd name="T11" fmla="*/ 77 w 274"/>
                  <a:gd name="T12" fmla="*/ 83 w 274"/>
                  <a:gd name="T13" fmla="*/ 90 w 274"/>
                  <a:gd name="T14" fmla="*/ 98 w 274"/>
                  <a:gd name="T15" fmla="*/ 104 w 274"/>
                  <a:gd name="T16" fmla="*/ 111 w 274"/>
                  <a:gd name="T17" fmla="*/ 117 w 274"/>
                  <a:gd name="T18" fmla="*/ 123 w 274"/>
                  <a:gd name="T19" fmla="*/ 130 w 274"/>
                  <a:gd name="T20" fmla="*/ 138 w 274"/>
                  <a:gd name="T21" fmla="*/ 144 w 274"/>
                  <a:gd name="T22" fmla="*/ 151 w 274"/>
                  <a:gd name="T23" fmla="*/ 157 w 274"/>
                  <a:gd name="T24" fmla="*/ 164 w 274"/>
                  <a:gd name="T25" fmla="*/ 170 w 274"/>
                  <a:gd name="T26" fmla="*/ 178 w 274"/>
                  <a:gd name="T27" fmla="*/ 184 w 274"/>
                  <a:gd name="T28" fmla="*/ 191 w 274"/>
                  <a:gd name="T29" fmla="*/ 197 w 274"/>
                  <a:gd name="T30" fmla="*/ 204 w 274"/>
                  <a:gd name="T31" fmla="*/ 210 w 274"/>
                  <a:gd name="T32" fmla="*/ 218 w 274"/>
                  <a:gd name="T33" fmla="*/ 225 w 274"/>
                  <a:gd name="T34" fmla="*/ 231 w 274"/>
                  <a:gd name="T35" fmla="*/ 237 w 274"/>
                  <a:gd name="T36" fmla="*/ 244 w 274"/>
                  <a:gd name="T37" fmla="*/ 250 w 274"/>
                  <a:gd name="T38" fmla="*/ 257 w 274"/>
                  <a:gd name="T39" fmla="*/ 265 w 274"/>
                  <a:gd name="T40" fmla="*/ 271 w 27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</a:cxnLst>
                <a:rect l="0" t="0" r="r" b="b"/>
                <a:pathLst>
                  <a:path w="274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11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51" y="0"/>
                    </a:lnTo>
                    <a:lnTo>
                      <a:pt x="54" y="0"/>
                    </a:lnTo>
                    <a:lnTo>
                      <a:pt x="58" y="0"/>
                    </a:lnTo>
                    <a:lnTo>
                      <a:pt x="61" y="0"/>
                    </a:lnTo>
                    <a:lnTo>
                      <a:pt x="64" y="0"/>
                    </a:lnTo>
                    <a:lnTo>
                      <a:pt x="67" y="0"/>
                    </a:lnTo>
                    <a:lnTo>
                      <a:pt x="70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0"/>
                    </a:lnTo>
                    <a:lnTo>
                      <a:pt x="83" y="0"/>
                    </a:lnTo>
                    <a:lnTo>
                      <a:pt x="87" y="0"/>
                    </a:lnTo>
                    <a:lnTo>
                      <a:pt x="90" y="0"/>
                    </a:lnTo>
                    <a:lnTo>
                      <a:pt x="95" y="0"/>
                    </a:lnTo>
                    <a:lnTo>
                      <a:pt x="98" y="0"/>
                    </a:lnTo>
                    <a:lnTo>
                      <a:pt x="101" y="0"/>
                    </a:lnTo>
                    <a:lnTo>
                      <a:pt x="104" y="0"/>
                    </a:lnTo>
                    <a:lnTo>
                      <a:pt x="107" y="0"/>
                    </a:lnTo>
                    <a:lnTo>
                      <a:pt x="111" y="0"/>
                    </a:lnTo>
                    <a:lnTo>
                      <a:pt x="114" y="0"/>
                    </a:lnTo>
                    <a:lnTo>
                      <a:pt x="117" y="0"/>
                    </a:lnTo>
                    <a:lnTo>
                      <a:pt x="120" y="0"/>
                    </a:lnTo>
                    <a:lnTo>
                      <a:pt x="123" y="0"/>
                    </a:lnTo>
                    <a:lnTo>
                      <a:pt x="127" y="0"/>
                    </a:lnTo>
                    <a:lnTo>
                      <a:pt x="130" y="0"/>
                    </a:lnTo>
                    <a:lnTo>
                      <a:pt x="135" y="0"/>
                    </a:lnTo>
                    <a:lnTo>
                      <a:pt x="138" y="0"/>
                    </a:lnTo>
                    <a:lnTo>
                      <a:pt x="141" y="0"/>
                    </a:lnTo>
                    <a:lnTo>
                      <a:pt x="144" y="0"/>
                    </a:lnTo>
                    <a:lnTo>
                      <a:pt x="148" y="0"/>
                    </a:lnTo>
                    <a:lnTo>
                      <a:pt x="151" y="0"/>
                    </a:lnTo>
                    <a:lnTo>
                      <a:pt x="154" y="0"/>
                    </a:lnTo>
                    <a:lnTo>
                      <a:pt x="157" y="0"/>
                    </a:lnTo>
                    <a:lnTo>
                      <a:pt x="160" y="0"/>
                    </a:lnTo>
                    <a:lnTo>
                      <a:pt x="164" y="0"/>
                    </a:lnTo>
                    <a:lnTo>
                      <a:pt x="167" y="0"/>
                    </a:lnTo>
                    <a:lnTo>
                      <a:pt x="170" y="0"/>
                    </a:lnTo>
                    <a:lnTo>
                      <a:pt x="173" y="0"/>
                    </a:lnTo>
                    <a:lnTo>
                      <a:pt x="178" y="0"/>
                    </a:lnTo>
                    <a:lnTo>
                      <a:pt x="181" y="0"/>
                    </a:lnTo>
                    <a:lnTo>
                      <a:pt x="184" y="0"/>
                    </a:lnTo>
                    <a:lnTo>
                      <a:pt x="188" y="0"/>
                    </a:lnTo>
                    <a:lnTo>
                      <a:pt x="191" y="0"/>
                    </a:lnTo>
                    <a:lnTo>
                      <a:pt x="194" y="0"/>
                    </a:lnTo>
                    <a:lnTo>
                      <a:pt x="197" y="0"/>
                    </a:lnTo>
                    <a:lnTo>
                      <a:pt x="201" y="0"/>
                    </a:lnTo>
                    <a:lnTo>
                      <a:pt x="204" y="0"/>
                    </a:lnTo>
                    <a:lnTo>
                      <a:pt x="207" y="0"/>
                    </a:lnTo>
                    <a:lnTo>
                      <a:pt x="210" y="0"/>
                    </a:lnTo>
                    <a:lnTo>
                      <a:pt x="213" y="0"/>
                    </a:lnTo>
                    <a:lnTo>
                      <a:pt x="218" y="0"/>
                    </a:lnTo>
                    <a:lnTo>
                      <a:pt x="221" y="0"/>
                    </a:lnTo>
                    <a:lnTo>
                      <a:pt x="225" y="0"/>
                    </a:lnTo>
                    <a:lnTo>
                      <a:pt x="228" y="0"/>
                    </a:lnTo>
                    <a:lnTo>
                      <a:pt x="231" y="0"/>
                    </a:lnTo>
                    <a:lnTo>
                      <a:pt x="234" y="0"/>
                    </a:lnTo>
                    <a:lnTo>
                      <a:pt x="237" y="0"/>
                    </a:lnTo>
                    <a:lnTo>
                      <a:pt x="241" y="0"/>
                    </a:lnTo>
                    <a:lnTo>
                      <a:pt x="244" y="0"/>
                    </a:lnTo>
                    <a:lnTo>
                      <a:pt x="247" y="0"/>
                    </a:lnTo>
                    <a:lnTo>
                      <a:pt x="250" y="0"/>
                    </a:lnTo>
                    <a:lnTo>
                      <a:pt x="254" y="0"/>
                    </a:lnTo>
                    <a:lnTo>
                      <a:pt x="257" y="0"/>
                    </a:lnTo>
                    <a:lnTo>
                      <a:pt x="262" y="0"/>
                    </a:lnTo>
                    <a:lnTo>
                      <a:pt x="265" y="0"/>
                    </a:lnTo>
                    <a:lnTo>
                      <a:pt x="268" y="0"/>
                    </a:lnTo>
                    <a:lnTo>
                      <a:pt x="271" y="0"/>
                    </a:lnTo>
                    <a:lnTo>
                      <a:pt x="274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" name="Line 445"/>
              <p:cNvSpPr>
                <a:spLocks noChangeShapeType="1"/>
              </p:cNvSpPr>
              <p:nvPr/>
            </p:nvSpPr>
            <p:spPr bwMode="auto">
              <a:xfrm flipV="1">
                <a:off x="2190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3" name="Freeform 446"/>
              <p:cNvSpPr>
                <a:spLocks/>
              </p:cNvSpPr>
              <p:nvPr/>
            </p:nvSpPr>
            <p:spPr bwMode="auto">
              <a:xfrm>
                <a:off x="2192" y="3594"/>
                <a:ext cx="26" cy="1"/>
              </a:xfrm>
              <a:custGeom>
                <a:avLst/>
                <a:gdLst>
                  <a:gd name="T0" fmla="*/ 0 w 27"/>
                  <a:gd name="T1" fmla="*/ 3 w 27"/>
                  <a:gd name="T2" fmla="*/ 6 w 27"/>
                  <a:gd name="T3" fmla="*/ 9 w 27"/>
                  <a:gd name="T4" fmla="*/ 12 w 27"/>
                  <a:gd name="T5" fmla="*/ 16 w 27"/>
                  <a:gd name="T6" fmla="*/ 19 w 27"/>
                  <a:gd name="T7" fmla="*/ 24 w 27"/>
                  <a:gd name="T8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4" y="0"/>
                    </a:lnTo>
                    <a:lnTo>
                      <a:pt x="27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4" name="Line 447"/>
              <p:cNvSpPr>
                <a:spLocks noChangeShapeType="1"/>
              </p:cNvSpPr>
              <p:nvPr/>
            </p:nvSpPr>
            <p:spPr bwMode="auto">
              <a:xfrm flipV="1">
                <a:off x="2218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" name="Line 448"/>
              <p:cNvSpPr>
                <a:spLocks noChangeShapeType="1"/>
              </p:cNvSpPr>
              <p:nvPr/>
            </p:nvSpPr>
            <p:spPr bwMode="auto">
              <a:xfrm>
                <a:off x="2221" y="3592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6" name="Line 449"/>
              <p:cNvSpPr>
                <a:spLocks noChangeShapeType="1"/>
              </p:cNvSpPr>
              <p:nvPr/>
            </p:nvSpPr>
            <p:spPr bwMode="auto">
              <a:xfrm flipV="1">
                <a:off x="2224" y="3591"/>
                <a:ext cx="4" cy="1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" name="Line 450"/>
              <p:cNvSpPr>
                <a:spLocks noChangeShapeType="1"/>
              </p:cNvSpPr>
              <p:nvPr/>
            </p:nvSpPr>
            <p:spPr bwMode="auto">
              <a:xfrm>
                <a:off x="2228" y="3591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" name="Freeform 451"/>
              <p:cNvSpPr>
                <a:spLocks/>
              </p:cNvSpPr>
              <p:nvPr/>
            </p:nvSpPr>
            <p:spPr bwMode="auto">
              <a:xfrm>
                <a:off x="2231" y="3587"/>
                <a:ext cx="5" cy="4"/>
              </a:xfrm>
              <a:custGeom>
                <a:avLst/>
                <a:gdLst>
                  <a:gd name="T0" fmla="*/ 0 w 6"/>
                  <a:gd name="T1" fmla="*/ 4 h 4"/>
                  <a:gd name="T2" fmla="*/ 3 w 6"/>
                  <a:gd name="T3" fmla="*/ 2 h 4"/>
                  <a:gd name="T4" fmla="*/ 6 w 6"/>
                  <a:gd name="T5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4">
                    <a:moveTo>
                      <a:pt x="0" y="4"/>
                    </a:moveTo>
                    <a:lnTo>
                      <a:pt x="3" y="2"/>
                    </a:lnTo>
                    <a:lnTo>
                      <a:pt x="6" y="0"/>
                    </a:lnTo>
                  </a:path>
                </a:pathLst>
              </a:custGeom>
              <a:noFill/>
              <a:ln w="23813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9" name="Freeform 452"/>
              <p:cNvSpPr>
                <a:spLocks/>
              </p:cNvSpPr>
              <p:nvPr/>
            </p:nvSpPr>
            <p:spPr bwMode="auto">
              <a:xfrm>
                <a:off x="2236" y="3574"/>
                <a:ext cx="13" cy="13"/>
              </a:xfrm>
              <a:custGeom>
                <a:avLst/>
                <a:gdLst>
                  <a:gd name="T0" fmla="*/ 0 w 13"/>
                  <a:gd name="T1" fmla="*/ 14 h 14"/>
                  <a:gd name="T2" fmla="*/ 3 w 13"/>
                  <a:gd name="T3" fmla="*/ 11 h 14"/>
                  <a:gd name="T4" fmla="*/ 7 w 13"/>
                  <a:gd name="T5" fmla="*/ 7 h 14"/>
                  <a:gd name="T6" fmla="*/ 10 w 13"/>
                  <a:gd name="T7" fmla="*/ 3 h 14"/>
                  <a:gd name="T8" fmla="*/ 13 w 13"/>
                  <a:gd name="T9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4">
                    <a:moveTo>
                      <a:pt x="0" y="14"/>
                    </a:moveTo>
                    <a:lnTo>
                      <a:pt x="3" y="11"/>
                    </a:lnTo>
                    <a:lnTo>
                      <a:pt x="7" y="7"/>
                    </a:lnTo>
                    <a:lnTo>
                      <a:pt x="10" y="3"/>
                    </a:lnTo>
                    <a:lnTo>
                      <a:pt x="13" y="0"/>
                    </a:lnTo>
                  </a:path>
                </a:pathLst>
              </a:custGeom>
              <a:noFill/>
              <a:ln w="26988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" name="Line 453"/>
              <p:cNvSpPr>
                <a:spLocks noChangeShapeType="1"/>
              </p:cNvSpPr>
              <p:nvPr/>
            </p:nvSpPr>
            <p:spPr bwMode="auto">
              <a:xfrm flipV="1">
                <a:off x="2249" y="3567"/>
                <a:ext cx="3" cy="7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" name="Line 454"/>
              <p:cNvSpPr>
                <a:spLocks noChangeShapeType="1"/>
              </p:cNvSpPr>
              <p:nvPr/>
            </p:nvSpPr>
            <p:spPr bwMode="auto">
              <a:xfrm flipV="1">
                <a:off x="2252" y="3560"/>
                <a:ext cx="5" cy="7"/>
              </a:xfrm>
              <a:prstGeom prst="line">
                <a:avLst/>
              </a:prstGeom>
              <a:noFill/>
              <a:ln w="26988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" name="Freeform 455"/>
              <p:cNvSpPr>
                <a:spLocks/>
              </p:cNvSpPr>
              <p:nvPr/>
            </p:nvSpPr>
            <p:spPr bwMode="auto">
              <a:xfrm>
                <a:off x="2257" y="3542"/>
                <a:ext cx="5" cy="18"/>
              </a:xfrm>
              <a:custGeom>
                <a:avLst/>
                <a:gdLst>
                  <a:gd name="T0" fmla="*/ 0 w 6"/>
                  <a:gd name="T1" fmla="*/ 18 h 18"/>
                  <a:gd name="T2" fmla="*/ 3 w 6"/>
                  <a:gd name="T3" fmla="*/ 11 h 18"/>
                  <a:gd name="T4" fmla="*/ 6 w 6"/>
                  <a:gd name="T5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18">
                    <a:moveTo>
                      <a:pt x="0" y="18"/>
                    </a:moveTo>
                    <a:lnTo>
                      <a:pt x="3" y="11"/>
                    </a:lnTo>
                    <a:lnTo>
                      <a:pt x="6" y="0"/>
                    </a:lnTo>
                  </a:path>
                </a:pathLst>
              </a:custGeom>
              <a:noFill/>
              <a:ln w="23813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3" name="Freeform 456"/>
              <p:cNvSpPr>
                <a:spLocks/>
              </p:cNvSpPr>
              <p:nvPr/>
            </p:nvSpPr>
            <p:spPr bwMode="auto">
              <a:xfrm>
                <a:off x="2262" y="3418"/>
                <a:ext cx="22" cy="124"/>
              </a:xfrm>
              <a:custGeom>
                <a:avLst/>
                <a:gdLst>
                  <a:gd name="T0" fmla="*/ 0 w 23"/>
                  <a:gd name="T1" fmla="*/ 130 h 130"/>
                  <a:gd name="T2" fmla="*/ 4 w 23"/>
                  <a:gd name="T3" fmla="*/ 118 h 130"/>
                  <a:gd name="T4" fmla="*/ 7 w 23"/>
                  <a:gd name="T5" fmla="*/ 105 h 130"/>
                  <a:gd name="T6" fmla="*/ 10 w 23"/>
                  <a:gd name="T7" fmla="*/ 89 h 130"/>
                  <a:gd name="T8" fmla="*/ 13 w 23"/>
                  <a:gd name="T9" fmla="*/ 70 h 130"/>
                  <a:gd name="T10" fmla="*/ 17 w 23"/>
                  <a:gd name="T11" fmla="*/ 50 h 130"/>
                  <a:gd name="T12" fmla="*/ 20 w 23"/>
                  <a:gd name="T13" fmla="*/ 25 h 130"/>
                  <a:gd name="T14" fmla="*/ 23 w 23"/>
                  <a:gd name="T15" fmla="*/ 0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3" h="130">
                    <a:moveTo>
                      <a:pt x="0" y="130"/>
                    </a:moveTo>
                    <a:lnTo>
                      <a:pt x="4" y="118"/>
                    </a:lnTo>
                    <a:lnTo>
                      <a:pt x="7" y="105"/>
                    </a:lnTo>
                    <a:lnTo>
                      <a:pt x="10" y="89"/>
                    </a:lnTo>
                    <a:lnTo>
                      <a:pt x="13" y="70"/>
                    </a:lnTo>
                    <a:lnTo>
                      <a:pt x="17" y="50"/>
                    </a:lnTo>
                    <a:lnTo>
                      <a:pt x="20" y="25"/>
                    </a:lnTo>
                    <a:lnTo>
                      <a:pt x="23" y="0"/>
                    </a:lnTo>
                  </a:path>
                </a:pathLst>
              </a:custGeom>
              <a:noFill/>
              <a:ln w="20638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4" name="Freeform 457"/>
              <p:cNvSpPr>
                <a:spLocks/>
              </p:cNvSpPr>
              <p:nvPr/>
            </p:nvSpPr>
            <p:spPr bwMode="auto">
              <a:xfrm>
                <a:off x="2284" y="3362"/>
                <a:ext cx="6" cy="56"/>
              </a:xfrm>
              <a:custGeom>
                <a:avLst/>
                <a:gdLst>
                  <a:gd name="T0" fmla="*/ 0 w 6"/>
                  <a:gd name="T1" fmla="*/ 58 h 58"/>
                  <a:gd name="T2" fmla="*/ 3 w 6"/>
                  <a:gd name="T3" fmla="*/ 31 h 58"/>
                  <a:gd name="T4" fmla="*/ 6 w 6"/>
                  <a:gd name="T5" fmla="*/ 0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58">
                    <a:moveTo>
                      <a:pt x="0" y="58"/>
                    </a:moveTo>
                    <a:lnTo>
                      <a:pt x="3" y="31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5" name="Line 458"/>
              <p:cNvSpPr>
                <a:spLocks noChangeShapeType="1"/>
              </p:cNvSpPr>
              <p:nvPr/>
            </p:nvSpPr>
            <p:spPr bwMode="auto">
              <a:xfrm flipV="1">
                <a:off x="2290" y="3331"/>
                <a:ext cx="5" cy="31"/>
              </a:xfrm>
              <a:prstGeom prst="line">
                <a:avLst/>
              </a:prstGeom>
              <a:noFill/>
              <a:ln w="20638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6" name="Freeform 459"/>
              <p:cNvSpPr>
                <a:spLocks/>
              </p:cNvSpPr>
              <p:nvPr/>
            </p:nvSpPr>
            <p:spPr bwMode="auto">
              <a:xfrm>
                <a:off x="2295" y="2376"/>
                <a:ext cx="58" cy="955"/>
              </a:xfrm>
              <a:custGeom>
                <a:avLst/>
                <a:gdLst>
                  <a:gd name="T0" fmla="*/ 0 w 60"/>
                  <a:gd name="T1" fmla="*/ 996 h 996"/>
                  <a:gd name="T2" fmla="*/ 3 w 60"/>
                  <a:gd name="T3" fmla="*/ 958 h 996"/>
                  <a:gd name="T4" fmla="*/ 7 w 60"/>
                  <a:gd name="T5" fmla="*/ 914 h 996"/>
                  <a:gd name="T6" fmla="*/ 10 w 60"/>
                  <a:gd name="T7" fmla="*/ 860 h 996"/>
                  <a:gd name="T8" fmla="*/ 13 w 60"/>
                  <a:gd name="T9" fmla="*/ 795 h 996"/>
                  <a:gd name="T10" fmla="*/ 16 w 60"/>
                  <a:gd name="T11" fmla="*/ 724 h 996"/>
                  <a:gd name="T12" fmla="*/ 19 w 60"/>
                  <a:gd name="T13" fmla="*/ 652 h 996"/>
                  <a:gd name="T14" fmla="*/ 23 w 60"/>
                  <a:gd name="T15" fmla="*/ 586 h 996"/>
                  <a:gd name="T16" fmla="*/ 26 w 60"/>
                  <a:gd name="T17" fmla="*/ 528 h 996"/>
                  <a:gd name="T18" fmla="*/ 29 w 60"/>
                  <a:gd name="T19" fmla="*/ 478 h 996"/>
                  <a:gd name="T20" fmla="*/ 32 w 60"/>
                  <a:gd name="T21" fmla="*/ 432 h 996"/>
                  <a:gd name="T22" fmla="*/ 36 w 60"/>
                  <a:gd name="T23" fmla="*/ 385 h 996"/>
                  <a:gd name="T24" fmla="*/ 39 w 60"/>
                  <a:gd name="T25" fmla="*/ 333 h 996"/>
                  <a:gd name="T26" fmla="*/ 44 w 60"/>
                  <a:gd name="T27" fmla="*/ 277 h 996"/>
                  <a:gd name="T28" fmla="*/ 47 w 60"/>
                  <a:gd name="T29" fmla="*/ 215 h 996"/>
                  <a:gd name="T30" fmla="*/ 50 w 60"/>
                  <a:gd name="T31" fmla="*/ 148 h 996"/>
                  <a:gd name="T32" fmla="*/ 53 w 60"/>
                  <a:gd name="T33" fmla="*/ 84 h 996"/>
                  <a:gd name="T34" fmla="*/ 56 w 60"/>
                  <a:gd name="T35" fmla="*/ 32 h 996"/>
                  <a:gd name="T36" fmla="*/ 60 w 60"/>
                  <a:gd name="T37" fmla="*/ 0 h 9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60" h="996">
                    <a:moveTo>
                      <a:pt x="0" y="996"/>
                    </a:moveTo>
                    <a:lnTo>
                      <a:pt x="3" y="958"/>
                    </a:lnTo>
                    <a:lnTo>
                      <a:pt x="7" y="914"/>
                    </a:lnTo>
                    <a:lnTo>
                      <a:pt x="10" y="860"/>
                    </a:lnTo>
                    <a:lnTo>
                      <a:pt x="13" y="795"/>
                    </a:lnTo>
                    <a:lnTo>
                      <a:pt x="16" y="724"/>
                    </a:lnTo>
                    <a:lnTo>
                      <a:pt x="19" y="652"/>
                    </a:lnTo>
                    <a:lnTo>
                      <a:pt x="23" y="586"/>
                    </a:lnTo>
                    <a:lnTo>
                      <a:pt x="26" y="528"/>
                    </a:lnTo>
                    <a:lnTo>
                      <a:pt x="29" y="478"/>
                    </a:lnTo>
                    <a:lnTo>
                      <a:pt x="32" y="432"/>
                    </a:lnTo>
                    <a:lnTo>
                      <a:pt x="36" y="385"/>
                    </a:lnTo>
                    <a:lnTo>
                      <a:pt x="39" y="333"/>
                    </a:lnTo>
                    <a:lnTo>
                      <a:pt x="44" y="277"/>
                    </a:lnTo>
                    <a:lnTo>
                      <a:pt x="47" y="215"/>
                    </a:lnTo>
                    <a:lnTo>
                      <a:pt x="50" y="148"/>
                    </a:lnTo>
                    <a:lnTo>
                      <a:pt x="53" y="84"/>
                    </a:lnTo>
                    <a:lnTo>
                      <a:pt x="56" y="32"/>
                    </a:lnTo>
                    <a:lnTo>
                      <a:pt x="60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7" name="Line 460"/>
              <p:cNvSpPr>
                <a:spLocks noChangeShapeType="1"/>
              </p:cNvSpPr>
              <p:nvPr/>
            </p:nvSpPr>
            <p:spPr bwMode="auto">
              <a:xfrm flipV="1">
                <a:off x="2353" y="2358"/>
                <a:ext cx="2" cy="18"/>
              </a:xfrm>
              <a:prstGeom prst="line">
                <a:avLst/>
              </a:prstGeom>
              <a:noFill/>
              <a:ln w="20638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8" name="Line 461"/>
              <p:cNvSpPr>
                <a:spLocks noChangeShapeType="1"/>
              </p:cNvSpPr>
              <p:nvPr/>
            </p:nvSpPr>
            <p:spPr bwMode="auto">
              <a:xfrm flipV="1">
                <a:off x="2355" y="2352"/>
                <a:ext cx="3" cy="6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9" name="Line 462"/>
              <p:cNvSpPr>
                <a:spLocks noChangeShapeType="1"/>
              </p:cNvSpPr>
              <p:nvPr/>
            </p:nvSpPr>
            <p:spPr bwMode="auto">
              <a:xfrm flipV="1">
                <a:off x="2358" y="2346"/>
                <a:ext cx="3" cy="6"/>
              </a:xfrm>
              <a:prstGeom prst="line">
                <a:avLst/>
              </a:prstGeom>
              <a:noFill/>
              <a:ln w="26988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" name="Line 463"/>
              <p:cNvSpPr>
                <a:spLocks noChangeShapeType="1"/>
              </p:cNvSpPr>
              <p:nvPr/>
            </p:nvSpPr>
            <p:spPr bwMode="auto">
              <a:xfrm flipV="1">
                <a:off x="2361" y="2344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" name="Line 464"/>
              <p:cNvSpPr>
                <a:spLocks noChangeShapeType="1"/>
              </p:cNvSpPr>
              <p:nvPr/>
            </p:nvSpPr>
            <p:spPr bwMode="auto">
              <a:xfrm flipV="1">
                <a:off x="2364" y="2341"/>
                <a:ext cx="4" cy="3"/>
              </a:xfrm>
              <a:prstGeom prst="line">
                <a:avLst/>
              </a:prstGeom>
              <a:noFill/>
              <a:ln w="26988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" name="Freeform 465"/>
              <p:cNvSpPr>
                <a:spLocks/>
              </p:cNvSpPr>
              <p:nvPr/>
            </p:nvSpPr>
            <p:spPr bwMode="auto">
              <a:xfrm>
                <a:off x="2368" y="2341"/>
                <a:ext cx="13" cy="1"/>
              </a:xfrm>
              <a:custGeom>
                <a:avLst/>
                <a:gdLst>
                  <a:gd name="T0" fmla="*/ 0 w 14"/>
                  <a:gd name="T1" fmla="*/ 3 w 14"/>
                  <a:gd name="T2" fmla="*/ 8 w 14"/>
                  <a:gd name="T3" fmla="*/ 11 w 14"/>
                  <a:gd name="T4" fmla="*/ 14 w 1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14">
                    <a:moveTo>
                      <a:pt x="0" y="0"/>
                    </a:moveTo>
                    <a:lnTo>
                      <a:pt x="3" y="0"/>
                    </a:lnTo>
                    <a:lnTo>
                      <a:pt x="8" y="0"/>
                    </a:lnTo>
                    <a:lnTo>
                      <a:pt x="11" y="0"/>
                    </a:lnTo>
                    <a:lnTo>
                      <a:pt x="14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3" name="Line 466"/>
              <p:cNvSpPr>
                <a:spLocks noChangeShapeType="1"/>
              </p:cNvSpPr>
              <p:nvPr/>
            </p:nvSpPr>
            <p:spPr bwMode="auto">
              <a:xfrm flipV="1">
                <a:off x="2381" y="2339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4" name="Line 467"/>
              <p:cNvSpPr>
                <a:spLocks noChangeShapeType="1"/>
              </p:cNvSpPr>
              <p:nvPr/>
            </p:nvSpPr>
            <p:spPr bwMode="auto">
              <a:xfrm>
                <a:off x="2384" y="2339"/>
                <a:ext cx="4" cy="1"/>
              </a:xfrm>
              <a:prstGeom prst="line">
                <a:avLst/>
              </a:prstGeom>
              <a:noFill/>
              <a:ln w="19050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5" name="Line 468"/>
              <p:cNvSpPr>
                <a:spLocks noChangeShapeType="1"/>
              </p:cNvSpPr>
              <p:nvPr/>
            </p:nvSpPr>
            <p:spPr bwMode="auto">
              <a:xfrm flipV="1">
                <a:off x="2388" y="2337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6" name="Line 469"/>
              <p:cNvSpPr>
                <a:spLocks noChangeShapeType="1"/>
              </p:cNvSpPr>
              <p:nvPr/>
            </p:nvSpPr>
            <p:spPr bwMode="auto">
              <a:xfrm>
                <a:off x="2391" y="2337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7" name="Freeform 470"/>
              <p:cNvSpPr>
                <a:spLocks/>
              </p:cNvSpPr>
              <p:nvPr/>
            </p:nvSpPr>
            <p:spPr bwMode="auto">
              <a:xfrm>
                <a:off x="2394" y="2337"/>
                <a:ext cx="6" cy="4"/>
              </a:xfrm>
              <a:custGeom>
                <a:avLst/>
                <a:gdLst>
                  <a:gd name="T0" fmla="*/ 0 w 6"/>
                  <a:gd name="T1" fmla="*/ 0 h 4"/>
                  <a:gd name="T2" fmla="*/ 3 w 6"/>
                  <a:gd name="T3" fmla="*/ 2 h 4"/>
                  <a:gd name="T4" fmla="*/ 6 w 6"/>
                  <a:gd name="T5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4">
                    <a:moveTo>
                      <a:pt x="0" y="0"/>
                    </a:moveTo>
                    <a:lnTo>
                      <a:pt x="3" y="2"/>
                    </a:lnTo>
                    <a:lnTo>
                      <a:pt x="6" y="4"/>
                    </a:lnTo>
                  </a:path>
                </a:pathLst>
              </a:custGeom>
              <a:noFill/>
              <a:ln w="23813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8" name="Line 471"/>
              <p:cNvSpPr>
                <a:spLocks noChangeShapeType="1"/>
              </p:cNvSpPr>
              <p:nvPr/>
            </p:nvSpPr>
            <p:spPr bwMode="auto">
              <a:xfrm>
                <a:off x="2400" y="2341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9" name="Freeform 472"/>
              <p:cNvSpPr>
                <a:spLocks/>
              </p:cNvSpPr>
              <p:nvPr/>
            </p:nvSpPr>
            <p:spPr bwMode="auto">
              <a:xfrm>
                <a:off x="2403" y="2334"/>
                <a:ext cx="14" cy="7"/>
              </a:xfrm>
              <a:custGeom>
                <a:avLst/>
                <a:gdLst>
                  <a:gd name="T0" fmla="*/ 0 w 14"/>
                  <a:gd name="T1" fmla="*/ 7 h 7"/>
                  <a:gd name="T2" fmla="*/ 3 w 14"/>
                  <a:gd name="T3" fmla="*/ 5 h 7"/>
                  <a:gd name="T4" fmla="*/ 6 w 14"/>
                  <a:gd name="T5" fmla="*/ 3 h 7"/>
                  <a:gd name="T6" fmla="*/ 9 w 14"/>
                  <a:gd name="T7" fmla="*/ 1 h 7"/>
                  <a:gd name="T8" fmla="*/ 14 w 14"/>
                  <a:gd name="T9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7">
                    <a:moveTo>
                      <a:pt x="0" y="7"/>
                    </a:moveTo>
                    <a:lnTo>
                      <a:pt x="3" y="5"/>
                    </a:lnTo>
                    <a:lnTo>
                      <a:pt x="6" y="3"/>
                    </a:lnTo>
                    <a:lnTo>
                      <a:pt x="9" y="1"/>
                    </a:lnTo>
                    <a:lnTo>
                      <a:pt x="14" y="0"/>
                    </a:lnTo>
                  </a:path>
                </a:pathLst>
              </a:custGeom>
              <a:noFill/>
              <a:ln w="23813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0" name="Line 473"/>
              <p:cNvSpPr>
                <a:spLocks noChangeShapeType="1"/>
              </p:cNvSpPr>
              <p:nvPr/>
            </p:nvSpPr>
            <p:spPr bwMode="auto">
              <a:xfrm>
                <a:off x="2417" y="233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" name="Freeform 474"/>
              <p:cNvSpPr>
                <a:spLocks/>
              </p:cNvSpPr>
              <p:nvPr/>
            </p:nvSpPr>
            <p:spPr bwMode="auto">
              <a:xfrm>
                <a:off x="2420" y="2334"/>
                <a:ext cx="7" cy="3"/>
              </a:xfrm>
              <a:custGeom>
                <a:avLst/>
                <a:gdLst>
                  <a:gd name="T0" fmla="*/ 0 w 7"/>
                  <a:gd name="T1" fmla="*/ 0 h 3"/>
                  <a:gd name="T2" fmla="*/ 3 w 7"/>
                  <a:gd name="T3" fmla="*/ 1 h 3"/>
                  <a:gd name="T4" fmla="*/ 7 w 7"/>
                  <a:gd name="T5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3">
                    <a:moveTo>
                      <a:pt x="0" y="0"/>
                    </a:moveTo>
                    <a:lnTo>
                      <a:pt x="3" y="1"/>
                    </a:lnTo>
                    <a:lnTo>
                      <a:pt x="7" y="3"/>
                    </a:lnTo>
                  </a:path>
                </a:pathLst>
              </a:custGeom>
              <a:noFill/>
              <a:ln w="23813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" name="Line 475"/>
              <p:cNvSpPr>
                <a:spLocks noChangeShapeType="1"/>
              </p:cNvSpPr>
              <p:nvPr/>
            </p:nvSpPr>
            <p:spPr bwMode="auto">
              <a:xfrm>
                <a:off x="2427" y="2337"/>
                <a:ext cx="2" cy="4"/>
              </a:xfrm>
              <a:prstGeom prst="line">
                <a:avLst/>
              </a:prstGeom>
              <a:noFill/>
              <a:ln w="26988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3" name="Line 476"/>
              <p:cNvSpPr>
                <a:spLocks noChangeShapeType="1"/>
              </p:cNvSpPr>
              <p:nvPr/>
            </p:nvSpPr>
            <p:spPr bwMode="auto">
              <a:xfrm>
                <a:off x="2429" y="2341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4" name="Line 477"/>
              <p:cNvSpPr>
                <a:spLocks noChangeShapeType="1"/>
              </p:cNvSpPr>
              <p:nvPr/>
            </p:nvSpPr>
            <p:spPr bwMode="auto">
              <a:xfrm>
                <a:off x="2432" y="2343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" name="Line 478"/>
              <p:cNvSpPr>
                <a:spLocks noChangeShapeType="1"/>
              </p:cNvSpPr>
              <p:nvPr/>
            </p:nvSpPr>
            <p:spPr bwMode="auto">
              <a:xfrm flipV="1">
                <a:off x="2435" y="2341"/>
                <a:ext cx="4" cy="2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" name="Freeform 479"/>
              <p:cNvSpPr>
                <a:spLocks/>
              </p:cNvSpPr>
              <p:nvPr/>
            </p:nvSpPr>
            <p:spPr bwMode="auto">
              <a:xfrm>
                <a:off x="2439" y="2331"/>
                <a:ext cx="9" cy="10"/>
              </a:xfrm>
              <a:custGeom>
                <a:avLst/>
                <a:gdLst>
                  <a:gd name="T0" fmla="*/ 0 w 9"/>
                  <a:gd name="T1" fmla="*/ 11 h 11"/>
                  <a:gd name="T2" fmla="*/ 3 w 9"/>
                  <a:gd name="T3" fmla="*/ 7 h 11"/>
                  <a:gd name="T4" fmla="*/ 6 w 9"/>
                  <a:gd name="T5" fmla="*/ 4 h 11"/>
                  <a:gd name="T6" fmla="*/ 9 w 9"/>
                  <a:gd name="T7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" h="11">
                    <a:moveTo>
                      <a:pt x="0" y="11"/>
                    </a:moveTo>
                    <a:lnTo>
                      <a:pt x="3" y="7"/>
                    </a:lnTo>
                    <a:lnTo>
                      <a:pt x="6" y="4"/>
                    </a:lnTo>
                    <a:lnTo>
                      <a:pt x="9" y="0"/>
                    </a:lnTo>
                  </a:path>
                </a:pathLst>
              </a:custGeom>
              <a:noFill/>
              <a:ln w="26988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7" name="Freeform 480"/>
              <p:cNvSpPr>
                <a:spLocks/>
              </p:cNvSpPr>
              <p:nvPr/>
            </p:nvSpPr>
            <p:spPr bwMode="auto">
              <a:xfrm>
                <a:off x="2448" y="2326"/>
                <a:ext cx="10" cy="5"/>
              </a:xfrm>
              <a:custGeom>
                <a:avLst/>
                <a:gdLst>
                  <a:gd name="T0" fmla="*/ 0 w 11"/>
                  <a:gd name="T1" fmla="*/ 5 h 5"/>
                  <a:gd name="T2" fmla="*/ 3 w 11"/>
                  <a:gd name="T3" fmla="*/ 3 h 5"/>
                  <a:gd name="T4" fmla="*/ 8 w 11"/>
                  <a:gd name="T5" fmla="*/ 2 h 5"/>
                  <a:gd name="T6" fmla="*/ 11 w 11"/>
                  <a:gd name="T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" h="5">
                    <a:moveTo>
                      <a:pt x="0" y="5"/>
                    </a:moveTo>
                    <a:lnTo>
                      <a:pt x="3" y="3"/>
                    </a:lnTo>
                    <a:lnTo>
                      <a:pt x="8" y="2"/>
                    </a:lnTo>
                    <a:lnTo>
                      <a:pt x="11" y="0"/>
                    </a:lnTo>
                  </a:path>
                </a:pathLst>
              </a:custGeom>
              <a:noFill/>
              <a:ln w="23813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8" name="Line 481"/>
              <p:cNvSpPr>
                <a:spLocks noChangeShapeType="1"/>
              </p:cNvSpPr>
              <p:nvPr/>
            </p:nvSpPr>
            <p:spPr bwMode="auto">
              <a:xfrm>
                <a:off x="2458" y="2326"/>
                <a:ext cx="4" cy="1"/>
              </a:xfrm>
              <a:prstGeom prst="line">
                <a:avLst/>
              </a:prstGeom>
              <a:noFill/>
              <a:ln w="19050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" name="Line 482"/>
              <p:cNvSpPr>
                <a:spLocks noChangeShapeType="1"/>
              </p:cNvSpPr>
              <p:nvPr/>
            </p:nvSpPr>
            <p:spPr bwMode="auto">
              <a:xfrm flipV="1">
                <a:off x="2462" y="2324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0" name="Freeform 483"/>
              <p:cNvSpPr>
                <a:spLocks/>
              </p:cNvSpPr>
              <p:nvPr/>
            </p:nvSpPr>
            <p:spPr bwMode="auto">
              <a:xfrm>
                <a:off x="2465" y="2324"/>
                <a:ext cx="6" cy="1"/>
              </a:xfrm>
              <a:custGeom>
                <a:avLst/>
                <a:gdLst>
                  <a:gd name="T0" fmla="*/ 0 w 6"/>
                  <a:gd name="T1" fmla="*/ 3 w 6"/>
                  <a:gd name="T2" fmla="*/ 6 w 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" name="Freeform 484"/>
              <p:cNvSpPr>
                <a:spLocks/>
              </p:cNvSpPr>
              <p:nvPr/>
            </p:nvSpPr>
            <p:spPr bwMode="auto">
              <a:xfrm>
                <a:off x="2471" y="2313"/>
                <a:ext cx="19" cy="11"/>
              </a:xfrm>
              <a:custGeom>
                <a:avLst/>
                <a:gdLst>
                  <a:gd name="T0" fmla="*/ 0 w 20"/>
                  <a:gd name="T1" fmla="*/ 11 h 11"/>
                  <a:gd name="T2" fmla="*/ 3 w 20"/>
                  <a:gd name="T3" fmla="*/ 9 h 11"/>
                  <a:gd name="T4" fmla="*/ 7 w 20"/>
                  <a:gd name="T5" fmla="*/ 7 h 11"/>
                  <a:gd name="T6" fmla="*/ 10 w 20"/>
                  <a:gd name="T7" fmla="*/ 6 h 11"/>
                  <a:gd name="T8" fmla="*/ 13 w 20"/>
                  <a:gd name="T9" fmla="*/ 4 h 11"/>
                  <a:gd name="T10" fmla="*/ 16 w 20"/>
                  <a:gd name="T11" fmla="*/ 2 h 11"/>
                  <a:gd name="T12" fmla="*/ 20 w 20"/>
                  <a:gd name="T13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" h="11">
                    <a:moveTo>
                      <a:pt x="0" y="11"/>
                    </a:moveTo>
                    <a:lnTo>
                      <a:pt x="3" y="9"/>
                    </a:lnTo>
                    <a:lnTo>
                      <a:pt x="7" y="7"/>
                    </a:lnTo>
                    <a:lnTo>
                      <a:pt x="10" y="6"/>
                    </a:lnTo>
                    <a:lnTo>
                      <a:pt x="13" y="4"/>
                    </a:lnTo>
                    <a:lnTo>
                      <a:pt x="16" y="2"/>
                    </a:lnTo>
                    <a:lnTo>
                      <a:pt x="20" y="0"/>
                    </a:lnTo>
                  </a:path>
                </a:pathLst>
              </a:custGeom>
              <a:noFill/>
              <a:ln w="23813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" name="Line 485"/>
              <p:cNvSpPr>
                <a:spLocks noChangeShapeType="1"/>
              </p:cNvSpPr>
              <p:nvPr/>
            </p:nvSpPr>
            <p:spPr bwMode="auto">
              <a:xfrm>
                <a:off x="2490" y="2313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3" name="Freeform 486"/>
              <p:cNvSpPr>
                <a:spLocks/>
              </p:cNvSpPr>
              <p:nvPr/>
            </p:nvSpPr>
            <p:spPr bwMode="auto">
              <a:xfrm>
                <a:off x="2493" y="2313"/>
                <a:ext cx="16" cy="9"/>
              </a:xfrm>
              <a:custGeom>
                <a:avLst/>
                <a:gdLst>
                  <a:gd name="T0" fmla="*/ 0 w 17"/>
                  <a:gd name="T1" fmla="*/ 0 h 9"/>
                  <a:gd name="T2" fmla="*/ 5 w 17"/>
                  <a:gd name="T3" fmla="*/ 2 h 9"/>
                  <a:gd name="T4" fmla="*/ 8 w 17"/>
                  <a:gd name="T5" fmla="*/ 4 h 9"/>
                  <a:gd name="T6" fmla="*/ 11 w 17"/>
                  <a:gd name="T7" fmla="*/ 6 h 9"/>
                  <a:gd name="T8" fmla="*/ 14 w 17"/>
                  <a:gd name="T9" fmla="*/ 7 h 9"/>
                  <a:gd name="T10" fmla="*/ 17 w 17"/>
                  <a:gd name="T11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" h="9">
                    <a:moveTo>
                      <a:pt x="0" y="0"/>
                    </a:moveTo>
                    <a:lnTo>
                      <a:pt x="5" y="2"/>
                    </a:lnTo>
                    <a:lnTo>
                      <a:pt x="8" y="4"/>
                    </a:lnTo>
                    <a:lnTo>
                      <a:pt x="11" y="6"/>
                    </a:lnTo>
                    <a:lnTo>
                      <a:pt x="14" y="7"/>
                    </a:lnTo>
                    <a:lnTo>
                      <a:pt x="17" y="9"/>
                    </a:lnTo>
                  </a:path>
                </a:pathLst>
              </a:custGeom>
              <a:noFill/>
              <a:ln w="23813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4" name="Line 487"/>
              <p:cNvSpPr>
                <a:spLocks noChangeShapeType="1"/>
              </p:cNvSpPr>
              <p:nvPr/>
            </p:nvSpPr>
            <p:spPr bwMode="auto">
              <a:xfrm>
                <a:off x="2509" y="2322"/>
                <a:ext cx="4" cy="1"/>
              </a:xfrm>
              <a:prstGeom prst="line">
                <a:avLst/>
              </a:prstGeom>
              <a:noFill/>
              <a:ln w="19050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5" name="Freeform 488"/>
              <p:cNvSpPr>
                <a:spLocks/>
              </p:cNvSpPr>
              <p:nvPr/>
            </p:nvSpPr>
            <p:spPr bwMode="auto">
              <a:xfrm>
                <a:off x="2513" y="2315"/>
                <a:ext cx="11" cy="7"/>
              </a:xfrm>
              <a:custGeom>
                <a:avLst/>
                <a:gdLst>
                  <a:gd name="T0" fmla="*/ 0 w 12"/>
                  <a:gd name="T1" fmla="*/ 7 h 7"/>
                  <a:gd name="T2" fmla="*/ 3 w 12"/>
                  <a:gd name="T3" fmla="*/ 5 h 7"/>
                  <a:gd name="T4" fmla="*/ 6 w 12"/>
                  <a:gd name="T5" fmla="*/ 4 h 7"/>
                  <a:gd name="T6" fmla="*/ 9 w 12"/>
                  <a:gd name="T7" fmla="*/ 2 h 7"/>
                  <a:gd name="T8" fmla="*/ 12 w 12"/>
                  <a:gd name="T9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7">
                    <a:moveTo>
                      <a:pt x="0" y="7"/>
                    </a:moveTo>
                    <a:lnTo>
                      <a:pt x="3" y="5"/>
                    </a:lnTo>
                    <a:lnTo>
                      <a:pt x="6" y="4"/>
                    </a:lnTo>
                    <a:lnTo>
                      <a:pt x="9" y="2"/>
                    </a:lnTo>
                    <a:lnTo>
                      <a:pt x="12" y="0"/>
                    </a:lnTo>
                  </a:path>
                </a:pathLst>
              </a:custGeom>
              <a:noFill/>
              <a:ln w="23813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6" name="Line 489"/>
              <p:cNvSpPr>
                <a:spLocks noChangeShapeType="1"/>
              </p:cNvSpPr>
              <p:nvPr/>
            </p:nvSpPr>
            <p:spPr bwMode="auto">
              <a:xfrm>
                <a:off x="2524" y="2315"/>
                <a:ext cx="4" cy="1"/>
              </a:xfrm>
              <a:prstGeom prst="line">
                <a:avLst/>
              </a:prstGeom>
              <a:noFill/>
              <a:ln w="19050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7" name="Freeform 490"/>
              <p:cNvSpPr>
                <a:spLocks/>
              </p:cNvSpPr>
              <p:nvPr/>
            </p:nvSpPr>
            <p:spPr bwMode="auto">
              <a:xfrm>
                <a:off x="2528" y="2315"/>
                <a:ext cx="14" cy="7"/>
              </a:xfrm>
              <a:custGeom>
                <a:avLst/>
                <a:gdLst>
                  <a:gd name="T0" fmla="*/ 0 w 14"/>
                  <a:gd name="T1" fmla="*/ 0 h 7"/>
                  <a:gd name="T2" fmla="*/ 3 w 14"/>
                  <a:gd name="T3" fmla="*/ 2 h 7"/>
                  <a:gd name="T4" fmla="*/ 8 w 14"/>
                  <a:gd name="T5" fmla="*/ 4 h 7"/>
                  <a:gd name="T6" fmla="*/ 11 w 14"/>
                  <a:gd name="T7" fmla="*/ 5 h 7"/>
                  <a:gd name="T8" fmla="*/ 14 w 14"/>
                  <a:gd name="T9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7">
                    <a:moveTo>
                      <a:pt x="0" y="0"/>
                    </a:moveTo>
                    <a:lnTo>
                      <a:pt x="3" y="2"/>
                    </a:lnTo>
                    <a:lnTo>
                      <a:pt x="8" y="4"/>
                    </a:lnTo>
                    <a:lnTo>
                      <a:pt x="11" y="5"/>
                    </a:lnTo>
                    <a:lnTo>
                      <a:pt x="14" y="7"/>
                    </a:lnTo>
                  </a:path>
                </a:pathLst>
              </a:custGeom>
              <a:noFill/>
              <a:ln w="23813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8" name="Freeform 491"/>
              <p:cNvSpPr>
                <a:spLocks/>
              </p:cNvSpPr>
              <p:nvPr/>
            </p:nvSpPr>
            <p:spPr bwMode="auto">
              <a:xfrm>
                <a:off x="2542" y="2322"/>
                <a:ext cx="9" cy="1"/>
              </a:xfrm>
              <a:custGeom>
                <a:avLst/>
                <a:gdLst>
                  <a:gd name="T0" fmla="*/ 0 w 10"/>
                  <a:gd name="T1" fmla="*/ 3 w 10"/>
                  <a:gd name="T2" fmla="*/ 7 w 10"/>
                  <a:gd name="T3" fmla="*/ 10 w 1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0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9" name="Freeform 492"/>
              <p:cNvSpPr>
                <a:spLocks/>
              </p:cNvSpPr>
              <p:nvPr/>
            </p:nvSpPr>
            <p:spPr bwMode="auto">
              <a:xfrm>
                <a:off x="2551" y="2317"/>
                <a:ext cx="9" cy="5"/>
              </a:xfrm>
              <a:custGeom>
                <a:avLst/>
                <a:gdLst>
                  <a:gd name="T0" fmla="*/ 0 w 9"/>
                  <a:gd name="T1" fmla="*/ 5 h 5"/>
                  <a:gd name="T2" fmla="*/ 3 w 9"/>
                  <a:gd name="T3" fmla="*/ 3 h 5"/>
                  <a:gd name="T4" fmla="*/ 6 w 9"/>
                  <a:gd name="T5" fmla="*/ 2 h 5"/>
                  <a:gd name="T6" fmla="*/ 9 w 9"/>
                  <a:gd name="T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" h="5">
                    <a:moveTo>
                      <a:pt x="0" y="5"/>
                    </a:moveTo>
                    <a:lnTo>
                      <a:pt x="3" y="3"/>
                    </a:lnTo>
                    <a:lnTo>
                      <a:pt x="6" y="2"/>
                    </a:lnTo>
                    <a:lnTo>
                      <a:pt x="9" y="0"/>
                    </a:lnTo>
                  </a:path>
                </a:pathLst>
              </a:custGeom>
              <a:noFill/>
              <a:ln w="23813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0" name="Freeform 493"/>
              <p:cNvSpPr>
                <a:spLocks/>
              </p:cNvSpPr>
              <p:nvPr/>
            </p:nvSpPr>
            <p:spPr bwMode="auto">
              <a:xfrm>
                <a:off x="2560" y="2317"/>
                <a:ext cx="12" cy="1"/>
              </a:xfrm>
              <a:custGeom>
                <a:avLst/>
                <a:gdLst>
                  <a:gd name="T0" fmla="*/ 0 w 13"/>
                  <a:gd name="T1" fmla="*/ 4 w 13"/>
                  <a:gd name="T2" fmla="*/ 7 w 13"/>
                  <a:gd name="T3" fmla="*/ 10 w 13"/>
                  <a:gd name="T4" fmla="*/ 13 w 1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13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" name="Freeform 494"/>
              <p:cNvSpPr>
                <a:spLocks/>
              </p:cNvSpPr>
              <p:nvPr/>
            </p:nvSpPr>
            <p:spPr bwMode="auto">
              <a:xfrm>
                <a:off x="2572" y="2317"/>
                <a:ext cx="8" cy="3"/>
              </a:xfrm>
              <a:custGeom>
                <a:avLst/>
                <a:gdLst>
                  <a:gd name="T0" fmla="*/ 0 w 8"/>
                  <a:gd name="T1" fmla="*/ 0 h 3"/>
                  <a:gd name="T2" fmla="*/ 5 w 8"/>
                  <a:gd name="T3" fmla="*/ 2 h 3"/>
                  <a:gd name="T4" fmla="*/ 8 w 8"/>
                  <a:gd name="T5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" h="3">
                    <a:moveTo>
                      <a:pt x="0" y="0"/>
                    </a:moveTo>
                    <a:lnTo>
                      <a:pt x="5" y="2"/>
                    </a:lnTo>
                    <a:lnTo>
                      <a:pt x="8" y="3"/>
                    </a:lnTo>
                  </a:path>
                </a:pathLst>
              </a:custGeom>
              <a:noFill/>
              <a:ln w="23813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2" name="Line 495"/>
              <p:cNvSpPr>
                <a:spLocks noChangeShapeType="1"/>
              </p:cNvSpPr>
              <p:nvPr/>
            </p:nvSpPr>
            <p:spPr bwMode="auto">
              <a:xfrm>
                <a:off x="2580" y="2320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3" name="Line 496"/>
              <p:cNvSpPr>
                <a:spLocks noChangeShapeType="1"/>
              </p:cNvSpPr>
              <p:nvPr/>
            </p:nvSpPr>
            <p:spPr bwMode="auto">
              <a:xfrm>
                <a:off x="2583" y="2320"/>
                <a:ext cx="4" cy="2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4" name="Line 497"/>
              <p:cNvSpPr>
                <a:spLocks noChangeShapeType="1"/>
              </p:cNvSpPr>
              <p:nvPr/>
            </p:nvSpPr>
            <p:spPr bwMode="auto">
              <a:xfrm>
                <a:off x="2587" y="2322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5" name="Freeform 498"/>
              <p:cNvSpPr>
                <a:spLocks/>
              </p:cNvSpPr>
              <p:nvPr/>
            </p:nvSpPr>
            <p:spPr bwMode="auto">
              <a:xfrm>
                <a:off x="2590" y="2322"/>
                <a:ext cx="5" cy="2"/>
              </a:xfrm>
              <a:custGeom>
                <a:avLst/>
                <a:gdLst>
                  <a:gd name="T0" fmla="*/ 0 w 6"/>
                  <a:gd name="T1" fmla="*/ 0 h 2"/>
                  <a:gd name="T2" fmla="*/ 3 w 6"/>
                  <a:gd name="T3" fmla="*/ 2 h 2"/>
                  <a:gd name="T4" fmla="*/ 6 w 6"/>
                  <a:gd name="T5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2">
                    <a:moveTo>
                      <a:pt x="0" y="0"/>
                    </a:moveTo>
                    <a:lnTo>
                      <a:pt x="3" y="2"/>
                    </a:lnTo>
                    <a:lnTo>
                      <a:pt x="6" y="0"/>
                    </a:lnTo>
                  </a:path>
                </a:pathLst>
              </a:custGeom>
              <a:noFill/>
              <a:ln w="23813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6" name="Freeform 499"/>
              <p:cNvSpPr>
                <a:spLocks/>
              </p:cNvSpPr>
              <p:nvPr/>
            </p:nvSpPr>
            <p:spPr bwMode="auto">
              <a:xfrm>
                <a:off x="2595" y="2322"/>
                <a:ext cx="7" cy="1"/>
              </a:xfrm>
              <a:custGeom>
                <a:avLst/>
                <a:gdLst>
                  <a:gd name="T0" fmla="*/ 0 w 7"/>
                  <a:gd name="T1" fmla="*/ 4 w 7"/>
                  <a:gd name="T2" fmla="*/ 7 w 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7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" name="Freeform 500"/>
              <p:cNvSpPr>
                <a:spLocks/>
              </p:cNvSpPr>
              <p:nvPr/>
            </p:nvSpPr>
            <p:spPr bwMode="auto">
              <a:xfrm>
                <a:off x="2602" y="2320"/>
                <a:ext cx="6" cy="2"/>
              </a:xfrm>
              <a:custGeom>
                <a:avLst/>
                <a:gdLst>
                  <a:gd name="T0" fmla="*/ 0 w 6"/>
                  <a:gd name="T1" fmla="*/ 2 h 2"/>
                  <a:gd name="T2" fmla="*/ 3 w 6"/>
                  <a:gd name="T3" fmla="*/ 0 h 2"/>
                  <a:gd name="T4" fmla="*/ 6 w 6"/>
                  <a:gd name="T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2">
                    <a:moveTo>
                      <a:pt x="0" y="2"/>
                    </a:moveTo>
                    <a:lnTo>
                      <a:pt x="3" y="0"/>
                    </a:lnTo>
                    <a:lnTo>
                      <a:pt x="6" y="2"/>
                    </a:lnTo>
                  </a:path>
                </a:pathLst>
              </a:custGeom>
              <a:noFill/>
              <a:ln w="23813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8" name="Line 501"/>
              <p:cNvSpPr>
                <a:spLocks noChangeShapeType="1"/>
              </p:cNvSpPr>
              <p:nvPr/>
            </p:nvSpPr>
            <p:spPr bwMode="auto">
              <a:xfrm>
                <a:off x="2608" y="2322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9" name="Freeform 502"/>
              <p:cNvSpPr>
                <a:spLocks/>
              </p:cNvSpPr>
              <p:nvPr/>
            </p:nvSpPr>
            <p:spPr bwMode="auto">
              <a:xfrm>
                <a:off x="2611" y="2322"/>
                <a:ext cx="14" cy="7"/>
              </a:xfrm>
              <a:custGeom>
                <a:avLst/>
                <a:gdLst>
                  <a:gd name="T0" fmla="*/ 0 w 15"/>
                  <a:gd name="T1" fmla="*/ 0 h 7"/>
                  <a:gd name="T2" fmla="*/ 5 w 15"/>
                  <a:gd name="T3" fmla="*/ 2 h 7"/>
                  <a:gd name="T4" fmla="*/ 8 w 15"/>
                  <a:gd name="T5" fmla="*/ 4 h 7"/>
                  <a:gd name="T6" fmla="*/ 12 w 15"/>
                  <a:gd name="T7" fmla="*/ 6 h 7"/>
                  <a:gd name="T8" fmla="*/ 15 w 15"/>
                  <a:gd name="T9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7">
                    <a:moveTo>
                      <a:pt x="0" y="0"/>
                    </a:moveTo>
                    <a:lnTo>
                      <a:pt x="5" y="2"/>
                    </a:lnTo>
                    <a:lnTo>
                      <a:pt x="8" y="4"/>
                    </a:lnTo>
                    <a:lnTo>
                      <a:pt x="12" y="6"/>
                    </a:lnTo>
                    <a:lnTo>
                      <a:pt x="15" y="7"/>
                    </a:lnTo>
                  </a:path>
                </a:pathLst>
              </a:custGeom>
              <a:noFill/>
              <a:ln w="23813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0" name="Line 503"/>
              <p:cNvSpPr>
                <a:spLocks noChangeShapeType="1"/>
              </p:cNvSpPr>
              <p:nvPr/>
            </p:nvSpPr>
            <p:spPr bwMode="auto">
              <a:xfrm>
                <a:off x="2625" y="2329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" name="Line 504"/>
              <p:cNvSpPr>
                <a:spLocks noChangeShapeType="1"/>
              </p:cNvSpPr>
              <p:nvPr/>
            </p:nvSpPr>
            <p:spPr bwMode="auto">
              <a:xfrm>
                <a:off x="2628" y="2329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" name="Line 505"/>
              <p:cNvSpPr>
                <a:spLocks noChangeShapeType="1"/>
              </p:cNvSpPr>
              <p:nvPr/>
            </p:nvSpPr>
            <p:spPr bwMode="auto">
              <a:xfrm>
                <a:off x="2631" y="2331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3" name="Freeform 506"/>
              <p:cNvSpPr>
                <a:spLocks/>
              </p:cNvSpPr>
              <p:nvPr/>
            </p:nvSpPr>
            <p:spPr bwMode="auto">
              <a:xfrm>
                <a:off x="2634" y="2331"/>
                <a:ext cx="12" cy="6"/>
              </a:xfrm>
              <a:custGeom>
                <a:avLst/>
                <a:gdLst>
                  <a:gd name="T0" fmla="*/ 0 w 13"/>
                  <a:gd name="T1" fmla="*/ 0 h 7"/>
                  <a:gd name="T2" fmla="*/ 4 w 13"/>
                  <a:gd name="T3" fmla="*/ 2 h 7"/>
                  <a:gd name="T4" fmla="*/ 7 w 13"/>
                  <a:gd name="T5" fmla="*/ 4 h 7"/>
                  <a:gd name="T6" fmla="*/ 10 w 13"/>
                  <a:gd name="T7" fmla="*/ 5 h 7"/>
                  <a:gd name="T8" fmla="*/ 13 w 13"/>
                  <a:gd name="T9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7">
                    <a:moveTo>
                      <a:pt x="0" y="0"/>
                    </a:moveTo>
                    <a:lnTo>
                      <a:pt x="4" y="2"/>
                    </a:lnTo>
                    <a:lnTo>
                      <a:pt x="7" y="4"/>
                    </a:lnTo>
                    <a:lnTo>
                      <a:pt x="10" y="5"/>
                    </a:lnTo>
                    <a:lnTo>
                      <a:pt x="13" y="7"/>
                    </a:lnTo>
                  </a:path>
                </a:pathLst>
              </a:custGeom>
              <a:noFill/>
              <a:ln w="23813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4" name="Freeform 507"/>
              <p:cNvSpPr>
                <a:spLocks/>
              </p:cNvSpPr>
              <p:nvPr/>
            </p:nvSpPr>
            <p:spPr bwMode="auto">
              <a:xfrm>
                <a:off x="2646" y="2337"/>
                <a:ext cx="18" cy="20"/>
              </a:xfrm>
              <a:custGeom>
                <a:avLst/>
                <a:gdLst>
                  <a:gd name="T0" fmla="*/ 0 w 18"/>
                  <a:gd name="T1" fmla="*/ 0 h 20"/>
                  <a:gd name="T2" fmla="*/ 4 w 18"/>
                  <a:gd name="T3" fmla="*/ 4 h 20"/>
                  <a:gd name="T4" fmla="*/ 7 w 18"/>
                  <a:gd name="T5" fmla="*/ 7 h 20"/>
                  <a:gd name="T6" fmla="*/ 12 w 18"/>
                  <a:gd name="T7" fmla="*/ 13 h 20"/>
                  <a:gd name="T8" fmla="*/ 15 w 18"/>
                  <a:gd name="T9" fmla="*/ 16 h 20"/>
                  <a:gd name="T10" fmla="*/ 18 w 18"/>
                  <a:gd name="T11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" h="20">
                    <a:moveTo>
                      <a:pt x="0" y="0"/>
                    </a:moveTo>
                    <a:lnTo>
                      <a:pt x="4" y="4"/>
                    </a:lnTo>
                    <a:lnTo>
                      <a:pt x="7" y="7"/>
                    </a:lnTo>
                    <a:lnTo>
                      <a:pt x="12" y="13"/>
                    </a:lnTo>
                    <a:lnTo>
                      <a:pt x="15" y="16"/>
                    </a:lnTo>
                    <a:lnTo>
                      <a:pt x="18" y="20"/>
                    </a:lnTo>
                  </a:path>
                </a:pathLst>
              </a:custGeom>
              <a:noFill/>
              <a:ln w="26988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5" name="Line 508"/>
              <p:cNvSpPr>
                <a:spLocks noChangeShapeType="1"/>
              </p:cNvSpPr>
              <p:nvPr/>
            </p:nvSpPr>
            <p:spPr bwMode="auto">
              <a:xfrm>
                <a:off x="2664" y="2357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6" name="Line 509"/>
              <p:cNvSpPr>
                <a:spLocks noChangeShapeType="1"/>
              </p:cNvSpPr>
              <p:nvPr/>
            </p:nvSpPr>
            <p:spPr bwMode="auto">
              <a:xfrm>
                <a:off x="2666" y="2358"/>
                <a:ext cx="3" cy="3"/>
              </a:xfrm>
              <a:prstGeom prst="line">
                <a:avLst/>
              </a:prstGeom>
              <a:noFill/>
              <a:ln w="26988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7" name="Line 510"/>
              <p:cNvSpPr>
                <a:spLocks noChangeShapeType="1"/>
              </p:cNvSpPr>
              <p:nvPr/>
            </p:nvSpPr>
            <p:spPr bwMode="auto">
              <a:xfrm>
                <a:off x="2669" y="2361"/>
                <a:ext cx="4" cy="2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8" name="Line 511"/>
              <p:cNvSpPr>
                <a:spLocks noChangeShapeType="1"/>
              </p:cNvSpPr>
              <p:nvPr/>
            </p:nvSpPr>
            <p:spPr bwMode="auto">
              <a:xfrm>
                <a:off x="2673" y="2363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9" name="Line 512"/>
              <p:cNvSpPr>
                <a:spLocks noChangeShapeType="1"/>
              </p:cNvSpPr>
              <p:nvPr/>
            </p:nvSpPr>
            <p:spPr bwMode="auto">
              <a:xfrm>
                <a:off x="2676" y="2363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0" name="Line 513"/>
              <p:cNvSpPr>
                <a:spLocks noChangeShapeType="1"/>
              </p:cNvSpPr>
              <p:nvPr/>
            </p:nvSpPr>
            <p:spPr bwMode="auto">
              <a:xfrm>
                <a:off x="2679" y="2365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1" name="Freeform 514"/>
              <p:cNvSpPr>
                <a:spLocks/>
              </p:cNvSpPr>
              <p:nvPr/>
            </p:nvSpPr>
            <p:spPr bwMode="auto">
              <a:xfrm>
                <a:off x="2682" y="2365"/>
                <a:ext cx="20" cy="11"/>
              </a:xfrm>
              <a:custGeom>
                <a:avLst/>
                <a:gdLst>
                  <a:gd name="T0" fmla="*/ 0 w 21"/>
                  <a:gd name="T1" fmla="*/ 0 h 11"/>
                  <a:gd name="T2" fmla="*/ 3 w 21"/>
                  <a:gd name="T3" fmla="*/ 2 h 11"/>
                  <a:gd name="T4" fmla="*/ 7 w 21"/>
                  <a:gd name="T5" fmla="*/ 4 h 11"/>
                  <a:gd name="T6" fmla="*/ 10 w 21"/>
                  <a:gd name="T7" fmla="*/ 5 h 11"/>
                  <a:gd name="T8" fmla="*/ 15 w 21"/>
                  <a:gd name="T9" fmla="*/ 7 h 11"/>
                  <a:gd name="T10" fmla="*/ 18 w 21"/>
                  <a:gd name="T11" fmla="*/ 9 h 11"/>
                  <a:gd name="T12" fmla="*/ 21 w 21"/>
                  <a:gd name="T13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11">
                    <a:moveTo>
                      <a:pt x="0" y="0"/>
                    </a:moveTo>
                    <a:lnTo>
                      <a:pt x="3" y="2"/>
                    </a:lnTo>
                    <a:lnTo>
                      <a:pt x="7" y="4"/>
                    </a:lnTo>
                    <a:lnTo>
                      <a:pt x="10" y="5"/>
                    </a:lnTo>
                    <a:lnTo>
                      <a:pt x="15" y="7"/>
                    </a:lnTo>
                    <a:lnTo>
                      <a:pt x="18" y="9"/>
                    </a:lnTo>
                    <a:lnTo>
                      <a:pt x="21" y="11"/>
                    </a:lnTo>
                  </a:path>
                </a:pathLst>
              </a:custGeom>
              <a:noFill/>
              <a:ln w="23813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" name="Line 515"/>
              <p:cNvSpPr>
                <a:spLocks noChangeShapeType="1"/>
              </p:cNvSpPr>
              <p:nvPr/>
            </p:nvSpPr>
            <p:spPr bwMode="auto">
              <a:xfrm>
                <a:off x="2702" y="2376"/>
                <a:ext cx="3" cy="3"/>
              </a:xfrm>
              <a:prstGeom prst="line">
                <a:avLst/>
              </a:prstGeom>
              <a:noFill/>
              <a:ln w="26988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" name="Line 516"/>
              <p:cNvSpPr>
                <a:spLocks noChangeShapeType="1"/>
              </p:cNvSpPr>
              <p:nvPr/>
            </p:nvSpPr>
            <p:spPr bwMode="auto">
              <a:xfrm>
                <a:off x="2705" y="2379"/>
                <a:ext cx="4" cy="6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" name="Freeform 517"/>
              <p:cNvSpPr>
                <a:spLocks/>
              </p:cNvSpPr>
              <p:nvPr/>
            </p:nvSpPr>
            <p:spPr bwMode="auto">
              <a:xfrm>
                <a:off x="2709" y="2385"/>
                <a:ext cx="5" cy="41"/>
              </a:xfrm>
              <a:custGeom>
                <a:avLst/>
                <a:gdLst>
                  <a:gd name="T0" fmla="*/ 0 w 6"/>
                  <a:gd name="T1" fmla="*/ 0 h 42"/>
                  <a:gd name="T2" fmla="*/ 3 w 6"/>
                  <a:gd name="T3" fmla="*/ 17 h 42"/>
                  <a:gd name="T4" fmla="*/ 6 w 6"/>
                  <a:gd name="T5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42">
                    <a:moveTo>
                      <a:pt x="0" y="0"/>
                    </a:moveTo>
                    <a:lnTo>
                      <a:pt x="3" y="17"/>
                    </a:lnTo>
                    <a:lnTo>
                      <a:pt x="6" y="42"/>
                    </a:lnTo>
                  </a:path>
                </a:pathLst>
              </a:custGeom>
              <a:noFill/>
              <a:ln w="20638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" name="Freeform 518"/>
              <p:cNvSpPr>
                <a:spLocks/>
              </p:cNvSpPr>
              <p:nvPr/>
            </p:nvSpPr>
            <p:spPr bwMode="auto">
              <a:xfrm>
                <a:off x="2714" y="2426"/>
                <a:ext cx="19" cy="213"/>
              </a:xfrm>
              <a:custGeom>
                <a:avLst/>
                <a:gdLst>
                  <a:gd name="T0" fmla="*/ 0 w 19"/>
                  <a:gd name="T1" fmla="*/ 0 h 222"/>
                  <a:gd name="T2" fmla="*/ 3 w 19"/>
                  <a:gd name="T3" fmla="*/ 34 h 222"/>
                  <a:gd name="T4" fmla="*/ 6 w 19"/>
                  <a:gd name="T5" fmla="*/ 73 h 222"/>
                  <a:gd name="T6" fmla="*/ 10 w 19"/>
                  <a:gd name="T7" fmla="*/ 111 h 222"/>
                  <a:gd name="T8" fmla="*/ 13 w 19"/>
                  <a:gd name="T9" fmla="*/ 148 h 222"/>
                  <a:gd name="T10" fmla="*/ 16 w 19"/>
                  <a:gd name="T11" fmla="*/ 186 h 222"/>
                  <a:gd name="T12" fmla="*/ 19 w 19"/>
                  <a:gd name="T13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222">
                    <a:moveTo>
                      <a:pt x="0" y="0"/>
                    </a:moveTo>
                    <a:lnTo>
                      <a:pt x="3" y="34"/>
                    </a:lnTo>
                    <a:lnTo>
                      <a:pt x="6" y="73"/>
                    </a:lnTo>
                    <a:lnTo>
                      <a:pt x="10" y="111"/>
                    </a:lnTo>
                    <a:lnTo>
                      <a:pt x="13" y="148"/>
                    </a:lnTo>
                    <a:lnTo>
                      <a:pt x="16" y="186"/>
                    </a:lnTo>
                    <a:lnTo>
                      <a:pt x="19" y="222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" name="Line 519"/>
              <p:cNvSpPr>
                <a:spLocks noChangeShapeType="1"/>
              </p:cNvSpPr>
              <p:nvPr/>
            </p:nvSpPr>
            <p:spPr bwMode="auto">
              <a:xfrm>
                <a:off x="2733" y="2639"/>
                <a:ext cx="4" cy="37"/>
              </a:xfrm>
              <a:prstGeom prst="line">
                <a:avLst/>
              </a:prstGeom>
              <a:noFill/>
              <a:ln w="20638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" name="Freeform 520"/>
              <p:cNvSpPr>
                <a:spLocks/>
              </p:cNvSpPr>
              <p:nvPr/>
            </p:nvSpPr>
            <p:spPr bwMode="auto">
              <a:xfrm>
                <a:off x="2737" y="2676"/>
                <a:ext cx="54" cy="836"/>
              </a:xfrm>
              <a:custGeom>
                <a:avLst/>
                <a:gdLst>
                  <a:gd name="T0" fmla="*/ 0 w 56"/>
                  <a:gd name="T1" fmla="*/ 0 h 871"/>
                  <a:gd name="T2" fmla="*/ 3 w 56"/>
                  <a:gd name="T3" fmla="*/ 40 h 871"/>
                  <a:gd name="T4" fmla="*/ 6 w 56"/>
                  <a:gd name="T5" fmla="*/ 83 h 871"/>
                  <a:gd name="T6" fmla="*/ 10 w 56"/>
                  <a:gd name="T7" fmla="*/ 126 h 871"/>
                  <a:gd name="T8" fmla="*/ 13 w 56"/>
                  <a:gd name="T9" fmla="*/ 167 h 871"/>
                  <a:gd name="T10" fmla="*/ 16 w 56"/>
                  <a:gd name="T11" fmla="*/ 208 h 871"/>
                  <a:gd name="T12" fmla="*/ 19 w 56"/>
                  <a:gd name="T13" fmla="*/ 253 h 871"/>
                  <a:gd name="T14" fmla="*/ 23 w 56"/>
                  <a:gd name="T15" fmla="*/ 303 h 871"/>
                  <a:gd name="T16" fmla="*/ 26 w 56"/>
                  <a:gd name="T17" fmla="*/ 361 h 871"/>
                  <a:gd name="T18" fmla="*/ 29 w 56"/>
                  <a:gd name="T19" fmla="*/ 425 h 871"/>
                  <a:gd name="T20" fmla="*/ 32 w 56"/>
                  <a:gd name="T21" fmla="*/ 493 h 871"/>
                  <a:gd name="T22" fmla="*/ 35 w 56"/>
                  <a:gd name="T23" fmla="*/ 561 h 871"/>
                  <a:gd name="T24" fmla="*/ 40 w 56"/>
                  <a:gd name="T25" fmla="*/ 628 h 871"/>
                  <a:gd name="T26" fmla="*/ 43 w 56"/>
                  <a:gd name="T27" fmla="*/ 692 h 871"/>
                  <a:gd name="T28" fmla="*/ 47 w 56"/>
                  <a:gd name="T29" fmla="*/ 749 h 871"/>
                  <a:gd name="T30" fmla="*/ 50 w 56"/>
                  <a:gd name="T31" fmla="*/ 800 h 871"/>
                  <a:gd name="T32" fmla="*/ 53 w 56"/>
                  <a:gd name="T33" fmla="*/ 839 h 871"/>
                  <a:gd name="T34" fmla="*/ 56 w 56"/>
                  <a:gd name="T35" fmla="*/ 871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56" h="871">
                    <a:moveTo>
                      <a:pt x="0" y="0"/>
                    </a:moveTo>
                    <a:lnTo>
                      <a:pt x="3" y="40"/>
                    </a:lnTo>
                    <a:lnTo>
                      <a:pt x="6" y="83"/>
                    </a:lnTo>
                    <a:lnTo>
                      <a:pt x="10" y="126"/>
                    </a:lnTo>
                    <a:lnTo>
                      <a:pt x="13" y="167"/>
                    </a:lnTo>
                    <a:lnTo>
                      <a:pt x="16" y="208"/>
                    </a:lnTo>
                    <a:lnTo>
                      <a:pt x="19" y="253"/>
                    </a:lnTo>
                    <a:lnTo>
                      <a:pt x="23" y="303"/>
                    </a:lnTo>
                    <a:lnTo>
                      <a:pt x="26" y="361"/>
                    </a:lnTo>
                    <a:lnTo>
                      <a:pt x="29" y="425"/>
                    </a:lnTo>
                    <a:lnTo>
                      <a:pt x="32" y="493"/>
                    </a:lnTo>
                    <a:lnTo>
                      <a:pt x="35" y="561"/>
                    </a:lnTo>
                    <a:lnTo>
                      <a:pt x="40" y="628"/>
                    </a:lnTo>
                    <a:lnTo>
                      <a:pt x="43" y="692"/>
                    </a:lnTo>
                    <a:lnTo>
                      <a:pt x="47" y="749"/>
                    </a:lnTo>
                    <a:lnTo>
                      <a:pt x="50" y="800"/>
                    </a:lnTo>
                    <a:lnTo>
                      <a:pt x="53" y="839"/>
                    </a:lnTo>
                    <a:lnTo>
                      <a:pt x="56" y="871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" name="Freeform 521"/>
              <p:cNvSpPr>
                <a:spLocks/>
              </p:cNvSpPr>
              <p:nvPr/>
            </p:nvSpPr>
            <p:spPr bwMode="auto">
              <a:xfrm>
                <a:off x="2791" y="3512"/>
                <a:ext cx="7" cy="38"/>
              </a:xfrm>
              <a:custGeom>
                <a:avLst/>
                <a:gdLst>
                  <a:gd name="T0" fmla="*/ 0 w 7"/>
                  <a:gd name="T1" fmla="*/ 0 h 40"/>
                  <a:gd name="T2" fmla="*/ 3 w 7"/>
                  <a:gd name="T3" fmla="*/ 24 h 40"/>
                  <a:gd name="T4" fmla="*/ 7 w 7"/>
                  <a:gd name="T5" fmla="*/ 4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40">
                    <a:moveTo>
                      <a:pt x="0" y="0"/>
                    </a:moveTo>
                    <a:lnTo>
                      <a:pt x="3" y="24"/>
                    </a:lnTo>
                    <a:lnTo>
                      <a:pt x="7" y="40"/>
                    </a:lnTo>
                  </a:path>
                </a:pathLst>
              </a:custGeom>
              <a:noFill/>
              <a:ln w="20638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9" name="Freeform 522"/>
              <p:cNvSpPr>
                <a:spLocks/>
              </p:cNvSpPr>
              <p:nvPr/>
            </p:nvSpPr>
            <p:spPr bwMode="auto">
              <a:xfrm>
                <a:off x="2798" y="3550"/>
                <a:ext cx="6" cy="18"/>
              </a:xfrm>
              <a:custGeom>
                <a:avLst/>
                <a:gdLst>
                  <a:gd name="T0" fmla="*/ 0 w 6"/>
                  <a:gd name="T1" fmla="*/ 0 h 19"/>
                  <a:gd name="T2" fmla="*/ 3 w 6"/>
                  <a:gd name="T3" fmla="*/ 10 h 19"/>
                  <a:gd name="T4" fmla="*/ 6 w 6"/>
                  <a:gd name="T5" fmla="*/ 19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19">
                    <a:moveTo>
                      <a:pt x="0" y="0"/>
                    </a:moveTo>
                    <a:lnTo>
                      <a:pt x="3" y="10"/>
                    </a:lnTo>
                    <a:lnTo>
                      <a:pt x="6" y="19"/>
                    </a:lnTo>
                  </a:path>
                </a:pathLst>
              </a:custGeom>
              <a:noFill/>
              <a:ln w="23813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0" name="Freeform 523"/>
              <p:cNvSpPr>
                <a:spLocks/>
              </p:cNvSpPr>
              <p:nvPr/>
            </p:nvSpPr>
            <p:spPr bwMode="auto">
              <a:xfrm>
                <a:off x="2804" y="3568"/>
                <a:ext cx="9" cy="15"/>
              </a:xfrm>
              <a:custGeom>
                <a:avLst/>
                <a:gdLst>
                  <a:gd name="T0" fmla="*/ 0 w 10"/>
                  <a:gd name="T1" fmla="*/ 0 h 15"/>
                  <a:gd name="T2" fmla="*/ 3 w 10"/>
                  <a:gd name="T3" fmla="*/ 6 h 15"/>
                  <a:gd name="T4" fmla="*/ 7 w 10"/>
                  <a:gd name="T5" fmla="*/ 11 h 15"/>
                  <a:gd name="T6" fmla="*/ 10 w 10"/>
                  <a:gd name="T7" fmla="*/ 15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" h="15">
                    <a:moveTo>
                      <a:pt x="0" y="0"/>
                    </a:moveTo>
                    <a:lnTo>
                      <a:pt x="3" y="6"/>
                    </a:lnTo>
                    <a:lnTo>
                      <a:pt x="7" y="11"/>
                    </a:lnTo>
                    <a:lnTo>
                      <a:pt x="10" y="15"/>
                    </a:lnTo>
                  </a:path>
                </a:pathLst>
              </a:custGeom>
              <a:noFill/>
              <a:ln w="26988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1" name="Freeform 524"/>
              <p:cNvSpPr>
                <a:spLocks/>
              </p:cNvSpPr>
              <p:nvPr/>
            </p:nvSpPr>
            <p:spPr bwMode="auto">
              <a:xfrm>
                <a:off x="2813" y="3583"/>
                <a:ext cx="14" cy="6"/>
              </a:xfrm>
              <a:custGeom>
                <a:avLst/>
                <a:gdLst>
                  <a:gd name="T0" fmla="*/ 0 w 14"/>
                  <a:gd name="T1" fmla="*/ 0 h 7"/>
                  <a:gd name="T2" fmla="*/ 5 w 14"/>
                  <a:gd name="T3" fmla="*/ 2 h 7"/>
                  <a:gd name="T4" fmla="*/ 8 w 14"/>
                  <a:gd name="T5" fmla="*/ 3 h 7"/>
                  <a:gd name="T6" fmla="*/ 11 w 14"/>
                  <a:gd name="T7" fmla="*/ 5 h 7"/>
                  <a:gd name="T8" fmla="*/ 14 w 14"/>
                  <a:gd name="T9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7">
                    <a:moveTo>
                      <a:pt x="0" y="0"/>
                    </a:moveTo>
                    <a:lnTo>
                      <a:pt x="5" y="2"/>
                    </a:lnTo>
                    <a:lnTo>
                      <a:pt x="8" y="3"/>
                    </a:lnTo>
                    <a:lnTo>
                      <a:pt x="11" y="5"/>
                    </a:lnTo>
                    <a:lnTo>
                      <a:pt x="14" y="7"/>
                    </a:lnTo>
                  </a:path>
                </a:pathLst>
              </a:custGeom>
              <a:noFill/>
              <a:ln w="23813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2" name="Line 525"/>
              <p:cNvSpPr>
                <a:spLocks noChangeShapeType="1"/>
              </p:cNvSpPr>
              <p:nvPr/>
            </p:nvSpPr>
            <p:spPr bwMode="auto">
              <a:xfrm>
                <a:off x="2827" y="3589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3" name="Line 526"/>
              <p:cNvSpPr>
                <a:spLocks noChangeShapeType="1"/>
              </p:cNvSpPr>
              <p:nvPr/>
            </p:nvSpPr>
            <p:spPr bwMode="auto">
              <a:xfrm>
                <a:off x="2830" y="3589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4" name="Line 527"/>
              <p:cNvSpPr>
                <a:spLocks noChangeShapeType="1"/>
              </p:cNvSpPr>
              <p:nvPr/>
            </p:nvSpPr>
            <p:spPr bwMode="auto">
              <a:xfrm>
                <a:off x="2833" y="3591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5" name="Line 528"/>
              <p:cNvSpPr>
                <a:spLocks noChangeShapeType="1"/>
              </p:cNvSpPr>
              <p:nvPr/>
            </p:nvSpPr>
            <p:spPr bwMode="auto">
              <a:xfrm>
                <a:off x="2836" y="3591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6" name="Freeform 529"/>
              <p:cNvSpPr>
                <a:spLocks/>
              </p:cNvSpPr>
              <p:nvPr/>
            </p:nvSpPr>
            <p:spPr bwMode="auto">
              <a:xfrm>
                <a:off x="2839" y="3592"/>
                <a:ext cx="10" cy="1"/>
              </a:xfrm>
              <a:custGeom>
                <a:avLst/>
                <a:gdLst>
                  <a:gd name="T0" fmla="*/ 0 w 10"/>
                  <a:gd name="T1" fmla="*/ 3 w 10"/>
                  <a:gd name="T2" fmla="*/ 6 w 10"/>
                  <a:gd name="T3" fmla="*/ 10 w 1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0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10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7" name="Line 530"/>
              <p:cNvSpPr>
                <a:spLocks noChangeShapeType="1"/>
              </p:cNvSpPr>
              <p:nvPr/>
            </p:nvSpPr>
            <p:spPr bwMode="auto">
              <a:xfrm>
                <a:off x="2849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8" name="Freeform 531"/>
              <p:cNvSpPr>
                <a:spLocks/>
              </p:cNvSpPr>
              <p:nvPr/>
            </p:nvSpPr>
            <p:spPr bwMode="auto">
              <a:xfrm>
                <a:off x="2852" y="3594"/>
                <a:ext cx="38" cy="1"/>
              </a:xfrm>
              <a:custGeom>
                <a:avLst/>
                <a:gdLst>
                  <a:gd name="T0" fmla="*/ 0 w 40"/>
                  <a:gd name="T1" fmla="*/ 5 w 40"/>
                  <a:gd name="T2" fmla="*/ 8 w 40"/>
                  <a:gd name="T3" fmla="*/ 11 w 40"/>
                  <a:gd name="T4" fmla="*/ 14 w 40"/>
                  <a:gd name="T5" fmla="*/ 18 w 40"/>
                  <a:gd name="T6" fmla="*/ 21 w 40"/>
                  <a:gd name="T7" fmla="*/ 24 w 40"/>
                  <a:gd name="T8" fmla="*/ 27 w 40"/>
                  <a:gd name="T9" fmla="*/ 30 w 40"/>
                  <a:gd name="T10" fmla="*/ 34 w 40"/>
                  <a:gd name="T11" fmla="*/ 37 w 40"/>
                  <a:gd name="T1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  <a:lnTo>
                      <a:pt x="11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0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9" name="Line 532"/>
              <p:cNvSpPr>
                <a:spLocks noChangeShapeType="1"/>
              </p:cNvSpPr>
              <p:nvPr/>
            </p:nvSpPr>
            <p:spPr bwMode="auto">
              <a:xfrm>
                <a:off x="2890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0" name="Freeform 533"/>
              <p:cNvSpPr>
                <a:spLocks/>
              </p:cNvSpPr>
              <p:nvPr/>
            </p:nvSpPr>
            <p:spPr bwMode="auto">
              <a:xfrm>
                <a:off x="2893" y="3596"/>
                <a:ext cx="972" cy="1"/>
              </a:xfrm>
              <a:custGeom>
                <a:avLst/>
                <a:gdLst>
                  <a:gd name="T0" fmla="*/ 15 w 1013"/>
                  <a:gd name="T1" fmla="*/ 31 w 1013"/>
                  <a:gd name="T2" fmla="*/ 48 w 1013"/>
                  <a:gd name="T3" fmla="*/ 64 w 1013"/>
                  <a:gd name="T4" fmla="*/ 81 w 1013"/>
                  <a:gd name="T5" fmla="*/ 98 w 1013"/>
                  <a:gd name="T6" fmla="*/ 114 w 1013"/>
                  <a:gd name="T7" fmla="*/ 132 w 1013"/>
                  <a:gd name="T8" fmla="*/ 148 w 1013"/>
                  <a:gd name="T9" fmla="*/ 164 w 1013"/>
                  <a:gd name="T10" fmla="*/ 182 w 1013"/>
                  <a:gd name="T11" fmla="*/ 198 w 1013"/>
                  <a:gd name="T12" fmla="*/ 215 w 1013"/>
                  <a:gd name="T13" fmla="*/ 231 w 1013"/>
                  <a:gd name="T14" fmla="*/ 248 w 1013"/>
                  <a:gd name="T15" fmla="*/ 265 w 1013"/>
                  <a:gd name="T16" fmla="*/ 281 w 1013"/>
                  <a:gd name="T17" fmla="*/ 299 w 1013"/>
                  <a:gd name="T18" fmla="*/ 315 w 1013"/>
                  <a:gd name="T19" fmla="*/ 331 w 1013"/>
                  <a:gd name="T20" fmla="*/ 349 w 1013"/>
                  <a:gd name="T21" fmla="*/ 365 w 1013"/>
                  <a:gd name="T22" fmla="*/ 382 w 1013"/>
                  <a:gd name="T23" fmla="*/ 398 w 1013"/>
                  <a:gd name="T24" fmla="*/ 415 w 1013"/>
                  <a:gd name="T25" fmla="*/ 432 w 1013"/>
                  <a:gd name="T26" fmla="*/ 448 w 1013"/>
                  <a:gd name="T27" fmla="*/ 466 w 1013"/>
                  <a:gd name="T28" fmla="*/ 482 w 1013"/>
                  <a:gd name="T29" fmla="*/ 498 w 1013"/>
                  <a:gd name="T30" fmla="*/ 516 w 1013"/>
                  <a:gd name="T31" fmla="*/ 532 w 1013"/>
                  <a:gd name="T32" fmla="*/ 549 w 1013"/>
                  <a:gd name="T33" fmla="*/ 565 w 1013"/>
                  <a:gd name="T34" fmla="*/ 581 w 1013"/>
                  <a:gd name="T35" fmla="*/ 599 w 1013"/>
                  <a:gd name="T36" fmla="*/ 615 w 1013"/>
                  <a:gd name="T37" fmla="*/ 633 w 1013"/>
                  <a:gd name="T38" fmla="*/ 649 w 1013"/>
                  <a:gd name="T39" fmla="*/ 665 w 1013"/>
                  <a:gd name="T40" fmla="*/ 683 w 1013"/>
                  <a:gd name="T41" fmla="*/ 699 w 1013"/>
                  <a:gd name="T42" fmla="*/ 716 w 1013"/>
                  <a:gd name="T43" fmla="*/ 732 w 1013"/>
                  <a:gd name="T44" fmla="*/ 748 w 1013"/>
                  <a:gd name="T45" fmla="*/ 766 w 1013"/>
                  <a:gd name="T46" fmla="*/ 782 w 1013"/>
                  <a:gd name="T47" fmla="*/ 800 w 1013"/>
                  <a:gd name="T48" fmla="*/ 816 w 1013"/>
                  <a:gd name="T49" fmla="*/ 832 w 1013"/>
                  <a:gd name="T50" fmla="*/ 850 w 1013"/>
                  <a:gd name="T51" fmla="*/ 866 w 1013"/>
                  <a:gd name="T52" fmla="*/ 883 w 1013"/>
                  <a:gd name="T53" fmla="*/ 899 w 1013"/>
                  <a:gd name="T54" fmla="*/ 915 w 1013"/>
                  <a:gd name="T55" fmla="*/ 933 w 1013"/>
                  <a:gd name="T56" fmla="*/ 949 w 1013"/>
                  <a:gd name="T57" fmla="*/ 967 w 1013"/>
                  <a:gd name="T58" fmla="*/ 983 w 1013"/>
                  <a:gd name="T59" fmla="*/ 999 w 101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  <a:cxn ang="0">
                    <a:pos x="T41" y="0"/>
                  </a:cxn>
                  <a:cxn ang="0">
                    <a:pos x="T42" y="0"/>
                  </a:cxn>
                  <a:cxn ang="0">
                    <a:pos x="T43" y="0"/>
                  </a:cxn>
                  <a:cxn ang="0">
                    <a:pos x="T44" y="0"/>
                  </a:cxn>
                  <a:cxn ang="0">
                    <a:pos x="T45" y="0"/>
                  </a:cxn>
                  <a:cxn ang="0">
                    <a:pos x="T46" y="0"/>
                  </a:cxn>
                  <a:cxn ang="0">
                    <a:pos x="T47" y="0"/>
                  </a:cxn>
                  <a:cxn ang="0">
                    <a:pos x="T48" y="0"/>
                  </a:cxn>
                  <a:cxn ang="0">
                    <a:pos x="T49" y="0"/>
                  </a:cxn>
                  <a:cxn ang="0">
                    <a:pos x="T50" y="0"/>
                  </a:cxn>
                  <a:cxn ang="0">
                    <a:pos x="T51" y="0"/>
                  </a:cxn>
                  <a:cxn ang="0">
                    <a:pos x="T52" y="0"/>
                  </a:cxn>
                  <a:cxn ang="0">
                    <a:pos x="T53" y="0"/>
                  </a:cxn>
                  <a:cxn ang="0">
                    <a:pos x="T54" y="0"/>
                  </a:cxn>
                  <a:cxn ang="0">
                    <a:pos x="T55" y="0"/>
                  </a:cxn>
                  <a:cxn ang="0">
                    <a:pos x="T56" y="0"/>
                  </a:cxn>
                  <a:cxn ang="0">
                    <a:pos x="T57" y="0"/>
                  </a:cxn>
                  <a:cxn ang="0">
                    <a:pos x="T58" y="0"/>
                  </a:cxn>
                  <a:cxn ang="0">
                    <a:pos x="T59" y="0"/>
                  </a:cxn>
                </a:cxnLst>
                <a:rect l="0" t="0" r="r" b="b"/>
                <a:pathLst>
                  <a:path w="1013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8" y="0"/>
                    </a:lnTo>
                    <a:lnTo>
                      <a:pt x="31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5" y="0"/>
                    </a:lnTo>
                    <a:lnTo>
                      <a:pt x="48" y="0"/>
                    </a:lnTo>
                    <a:lnTo>
                      <a:pt x="52" y="0"/>
                    </a:lnTo>
                    <a:lnTo>
                      <a:pt x="55" y="0"/>
                    </a:lnTo>
                    <a:lnTo>
                      <a:pt x="58" y="0"/>
                    </a:lnTo>
                    <a:lnTo>
                      <a:pt x="61" y="0"/>
                    </a:lnTo>
                    <a:lnTo>
                      <a:pt x="64" y="0"/>
                    </a:lnTo>
                    <a:lnTo>
                      <a:pt x="68" y="0"/>
                    </a:lnTo>
                    <a:lnTo>
                      <a:pt x="71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1" y="0"/>
                    </a:lnTo>
                    <a:lnTo>
                      <a:pt x="84" y="0"/>
                    </a:lnTo>
                    <a:lnTo>
                      <a:pt x="89" y="0"/>
                    </a:lnTo>
                    <a:lnTo>
                      <a:pt x="92" y="0"/>
                    </a:lnTo>
                    <a:lnTo>
                      <a:pt x="95" y="0"/>
                    </a:lnTo>
                    <a:lnTo>
                      <a:pt x="98" y="0"/>
                    </a:lnTo>
                    <a:lnTo>
                      <a:pt x="101" y="0"/>
                    </a:lnTo>
                    <a:lnTo>
                      <a:pt x="105" y="0"/>
                    </a:lnTo>
                    <a:lnTo>
                      <a:pt x="108" y="0"/>
                    </a:lnTo>
                    <a:lnTo>
                      <a:pt x="111" y="0"/>
                    </a:lnTo>
                    <a:lnTo>
                      <a:pt x="114" y="0"/>
                    </a:lnTo>
                    <a:lnTo>
                      <a:pt x="117" y="0"/>
                    </a:lnTo>
                    <a:lnTo>
                      <a:pt x="121" y="0"/>
                    </a:lnTo>
                    <a:lnTo>
                      <a:pt x="124" y="0"/>
                    </a:lnTo>
                    <a:lnTo>
                      <a:pt x="129" y="0"/>
                    </a:lnTo>
                    <a:lnTo>
                      <a:pt x="132" y="0"/>
                    </a:lnTo>
                    <a:lnTo>
                      <a:pt x="135" y="0"/>
                    </a:lnTo>
                    <a:lnTo>
                      <a:pt x="138" y="0"/>
                    </a:lnTo>
                    <a:lnTo>
                      <a:pt x="142" y="0"/>
                    </a:lnTo>
                    <a:lnTo>
                      <a:pt x="145" y="0"/>
                    </a:lnTo>
                    <a:lnTo>
                      <a:pt x="148" y="0"/>
                    </a:lnTo>
                    <a:lnTo>
                      <a:pt x="151" y="0"/>
                    </a:lnTo>
                    <a:lnTo>
                      <a:pt x="154" y="0"/>
                    </a:lnTo>
                    <a:lnTo>
                      <a:pt x="158" y="0"/>
                    </a:lnTo>
                    <a:lnTo>
                      <a:pt x="161" y="0"/>
                    </a:lnTo>
                    <a:lnTo>
                      <a:pt x="164" y="0"/>
                    </a:lnTo>
                    <a:lnTo>
                      <a:pt x="167" y="0"/>
                    </a:lnTo>
                    <a:lnTo>
                      <a:pt x="172" y="0"/>
                    </a:lnTo>
                    <a:lnTo>
                      <a:pt x="175" y="0"/>
                    </a:lnTo>
                    <a:lnTo>
                      <a:pt x="178" y="0"/>
                    </a:lnTo>
                    <a:lnTo>
                      <a:pt x="182" y="0"/>
                    </a:lnTo>
                    <a:lnTo>
                      <a:pt x="185" y="0"/>
                    </a:lnTo>
                    <a:lnTo>
                      <a:pt x="188" y="0"/>
                    </a:lnTo>
                    <a:lnTo>
                      <a:pt x="191" y="0"/>
                    </a:lnTo>
                    <a:lnTo>
                      <a:pt x="195" y="0"/>
                    </a:lnTo>
                    <a:lnTo>
                      <a:pt x="198" y="0"/>
                    </a:lnTo>
                    <a:lnTo>
                      <a:pt x="201" y="0"/>
                    </a:lnTo>
                    <a:lnTo>
                      <a:pt x="204" y="0"/>
                    </a:lnTo>
                    <a:lnTo>
                      <a:pt x="207" y="0"/>
                    </a:lnTo>
                    <a:lnTo>
                      <a:pt x="212" y="0"/>
                    </a:lnTo>
                    <a:lnTo>
                      <a:pt x="215" y="0"/>
                    </a:lnTo>
                    <a:lnTo>
                      <a:pt x="219" y="0"/>
                    </a:lnTo>
                    <a:lnTo>
                      <a:pt x="222" y="0"/>
                    </a:lnTo>
                    <a:lnTo>
                      <a:pt x="225" y="0"/>
                    </a:lnTo>
                    <a:lnTo>
                      <a:pt x="228" y="0"/>
                    </a:lnTo>
                    <a:lnTo>
                      <a:pt x="231" y="0"/>
                    </a:lnTo>
                    <a:lnTo>
                      <a:pt x="235" y="0"/>
                    </a:lnTo>
                    <a:lnTo>
                      <a:pt x="238" y="0"/>
                    </a:lnTo>
                    <a:lnTo>
                      <a:pt x="241" y="0"/>
                    </a:lnTo>
                    <a:lnTo>
                      <a:pt x="244" y="0"/>
                    </a:lnTo>
                    <a:lnTo>
                      <a:pt x="248" y="0"/>
                    </a:lnTo>
                    <a:lnTo>
                      <a:pt x="251" y="0"/>
                    </a:lnTo>
                    <a:lnTo>
                      <a:pt x="256" y="0"/>
                    </a:lnTo>
                    <a:lnTo>
                      <a:pt x="259" y="0"/>
                    </a:lnTo>
                    <a:lnTo>
                      <a:pt x="262" y="0"/>
                    </a:lnTo>
                    <a:lnTo>
                      <a:pt x="265" y="0"/>
                    </a:lnTo>
                    <a:lnTo>
                      <a:pt x="268" y="0"/>
                    </a:lnTo>
                    <a:lnTo>
                      <a:pt x="272" y="0"/>
                    </a:lnTo>
                    <a:lnTo>
                      <a:pt x="275" y="0"/>
                    </a:lnTo>
                    <a:lnTo>
                      <a:pt x="278" y="0"/>
                    </a:lnTo>
                    <a:lnTo>
                      <a:pt x="281" y="0"/>
                    </a:lnTo>
                    <a:lnTo>
                      <a:pt x="284" y="0"/>
                    </a:lnTo>
                    <a:lnTo>
                      <a:pt x="288" y="0"/>
                    </a:lnTo>
                    <a:lnTo>
                      <a:pt x="291" y="0"/>
                    </a:lnTo>
                    <a:lnTo>
                      <a:pt x="296" y="0"/>
                    </a:lnTo>
                    <a:lnTo>
                      <a:pt x="299" y="0"/>
                    </a:lnTo>
                    <a:lnTo>
                      <a:pt x="302" y="0"/>
                    </a:lnTo>
                    <a:lnTo>
                      <a:pt x="305" y="0"/>
                    </a:lnTo>
                    <a:lnTo>
                      <a:pt x="309" y="0"/>
                    </a:lnTo>
                    <a:lnTo>
                      <a:pt x="312" y="0"/>
                    </a:lnTo>
                    <a:lnTo>
                      <a:pt x="315" y="0"/>
                    </a:lnTo>
                    <a:lnTo>
                      <a:pt x="318" y="0"/>
                    </a:lnTo>
                    <a:lnTo>
                      <a:pt x="321" y="0"/>
                    </a:lnTo>
                    <a:lnTo>
                      <a:pt x="325" y="0"/>
                    </a:lnTo>
                    <a:lnTo>
                      <a:pt x="328" y="0"/>
                    </a:lnTo>
                    <a:lnTo>
                      <a:pt x="331" y="0"/>
                    </a:lnTo>
                    <a:lnTo>
                      <a:pt x="334" y="0"/>
                    </a:lnTo>
                    <a:lnTo>
                      <a:pt x="339" y="0"/>
                    </a:lnTo>
                    <a:lnTo>
                      <a:pt x="342" y="0"/>
                    </a:lnTo>
                    <a:lnTo>
                      <a:pt x="345" y="0"/>
                    </a:lnTo>
                    <a:lnTo>
                      <a:pt x="349" y="0"/>
                    </a:lnTo>
                    <a:lnTo>
                      <a:pt x="352" y="0"/>
                    </a:lnTo>
                    <a:lnTo>
                      <a:pt x="355" y="0"/>
                    </a:lnTo>
                    <a:lnTo>
                      <a:pt x="358" y="0"/>
                    </a:lnTo>
                    <a:lnTo>
                      <a:pt x="362" y="0"/>
                    </a:lnTo>
                    <a:lnTo>
                      <a:pt x="365" y="0"/>
                    </a:lnTo>
                    <a:lnTo>
                      <a:pt x="368" y="0"/>
                    </a:lnTo>
                    <a:lnTo>
                      <a:pt x="371" y="0"/>
                    </a:lnTo>
                    <a:lnTo>
                      <a:pt x="374" y="0"/>
                    </a:lnTo>
                    <a:lnTo>
                      <a:pt x="379" y="0"/>
                    </a:lnTo>
                    <a:lnTo>
                      <a:pt x="382" y="0"/>
                    </a:lnTo>
                    <a:lnTo>
                      <a:pt x="386" y="0"/>
                    </a:lnTo>
                    <a:lnTo>
                      <a:pt x="389" y="0"/>
                    </a:lnTo>
                    <a:lnTo>
                      <a:pt x="392" y="0"/>
                    </a:lnTo>
                    <a:lnTo>
                      <a:pt x="395" y="0"/>
                    </a:lnTo>
                    <a:lnTo>
                      <a:pt x="398" y="0"/>
                    </a:lnTo>
                    <a:lnTo>
                      <a:pt x="402" y="0"/>
                    </a:lnTo>
                    <a:lnTo>
                      <a:pt x="405" y="0"/>
                    </a:lnTo>
                    <a:lnTo>
                      <a:pt x="408" y="0"/>
                    </a:lnTo>
                    <a:lnTo>
                      <a:pt x="411" y="0"/>
                    </a:lnTo>
                    <a:lnTo>
                      <a:pt x="415" y="0"/>
                    </a:lnTo>
                    <a:lnTo>
                      <a:pt x="418" y="0"/>
                    </a:lnTo>
                    <a:lnTo>
                      <a:pt x="423" y="0"/>
                    </a:lnTo>
                    <a:lnTo>
                      <a:pt x="426" y="0"/>
                    </a:lnTo>
                    <a:lnTo>
                      <a:pt x="429" y="0"/>
                    </a:lnTo>
                    <a:lnTo>
                      <a:pt x="432" y="0"/>
                    </a:lnTo>
                    <a:lnTo>
                      <a:pt x="435" y="0"/>
                    </a:lnTo>
                    <a:lnTo>
                      <a:pt x="439" y="0"/>
                    </a:lnTo>
                    <a:lnTo>
                      <a:pt x="442" y="0"/>
                    </a:lnTo>
                    <a:lnTo>
                      <a:pt x="445" y="0"/>
                    </a:lnTo>
                    <a:lnTo>
                      <a:pt x="448" y="0"/>
                    </a:lnTo>
                    <a:lnTo>
                      <a:pt x="451" y="0"/>
                    </a:lnTo>
                    <a:lnTo>
                      <a:pt x="455" y="0"/>
                    </a:lnTo>
                    <a:lnTo>
                      <a:pt x="458" y="0"/>
                    </a:lnTo>
                    <a:lnTo>
                      <a:pt x="463" y="0"/>
                    </a:lnTo>
                    <a:lnTo>
                      <a:pt x="466" y="0"/>
                    </a:lnTo>
                    <a:lnTo>
                      <a:pt x="469" y="0"/>
                    </a:lnTo>
                    <a:lnTo>
                      <a:pt x="472" y="0"/>
                    </a:lnTo>
                    <a:lnTo>
                      <a:pt x="476" y="0"/>
                    </a:lnTo>
                    <a:lnTo>
                      <a:pt x="479" y="0"/>
                    </a:lnTo>
                    <a:lnTo>
                      <a:pt x="482" y="0"/>
                    </a:lnTo>
                    <a:lnTo>
                      <a:pt x="485" y="0"/>
                    </a:lnTo>
                    <a:lnTo>
                      <a:pt x="488" y="0"/>
                    </a:lnTo>
                    <a:lnTo>
                      <a:pt x="492" y="0"/>
                    </a:lnTo>
                    <a:lnTo>
                      <a:pt x="495" y="0"/>
                    </a:lnTo>
                    <a:lnTo>
                      <a:pt x="498" y="0"/>
                    </a:lnTo>
                    <a:lnTo>
                      <a:pt x="501" y="0"/>
                    </a:lnTo>
                    <a:lnTo>
                      <a:pt x="506" y="0"/>
                    </a:lnTo>
                    <a:lnTo>
                      <a:pt x="509" y="0"/>
                    </a:lnTo>
                    <a:lnTo>
                      <a:pt x="512" y="0"/>
                    </a:lnTo>
                    <a:lnTo>
                      <a:pt x="516" y="0"/>
                    </a:lnTo>
                    <a:lnTo>
                      <a:pt x="519" y="0"/>
                    </a:lnTo>
                    <a:lnTo>
                      <a:pt x="522" y="0"/>
                    </a:lnTo>
                    <a:lnTo>
                      <a:pt x="525" y="0"/>
                    </a:lnTo>
                    <a:lnTo>
                      <a:pt x="529" y="0"/>
                    </a:lnTo>
                    <a:lnTo>
                      <a:pt x="532" y="0"/>
                    </a:lnTo>
                    <a:lnTo>
                      <a:pt x="535" y="0"/>
                    </a:lnTo>
                    <a:lnTo>
                      <a:pt x="538" y="0"/>
                    </a:lnTo>
                    <a:lnTo>
                      <a:pt x="541" y="0"/>
                    </a:lnTo>
                    <a:lnTo>
                      <a:pt x="546" y="0"/>
                    </a:lnTo>
                    <a:lnTo>
                      <a:pt x="549" y="0"/>
                    </a:lnTo>
                    <a:lnTo>
                      <a:pt x="553" y="0"/>
                    </a:lnTo>
                    <a:lnTo>
                      <a:pt x="556" y="0"/>
                    </a:lnTo>
                    <a:lnTo>
                      <a:pt x="559" y="0"/>
                    </a:lnTo>
                    <a:lnTo>
                      <a:pt x="562" y="0"/>
                    </a:lnTo>
                    <a:lnTo>
                      <a:pt x="565" y="0"/>
                    </a:lnTo>
                    <a:lnTo>
                      <a:pt x="569" y="0"/>
                    </a:lnTo>
                    <a:lnTo>
                      <a:pt x="572" y="0"/>
                    </a:lnTo>
                    <a:lnTo>
                      <a:pt x="575" y="0"/>
                    </a:lnTo>
                    <a:lnTo>
                      <a:pt x="578" y="0"/>
                    </a:lnTo>
                    <a:lnTo>
                      <a:pt x="581" y="0"/>
                    </a:lnTo>
                    <a:lnTo>
                      <a:pt x="585" y="0"/>
                    </a:lnTo>
                    <a:lnTo>
                      <a:pt x="590" y="0"/>
                    </a:lnTo>
                    <a:lnTo>
                      <a:pt x="593" y="0"/>
                    </a:lnTo>
                    <a:lnTo>
                      <a:pt x="596" y="0"/>
                    </a:lnTo>
                    <a:lnTo>
                      <a:pt x="599" y="0"/>
                    </a:lnTo>
                    <a:lnTo>
                      <a:pt x="602" y="0"/>
                    </a:lnTo>
                    <a:lnTo>
                      <a:pt x="606" y="0"/>
                    </a:lnTo>
                    <a:lnTo>
                      <a:pt x="609" y="0"/>
                    </a:lnTo>
                    <a:lnTo>
                      <a:pt x="612" y="0"/>
                    </a:lnTo>
                    <a:lnTo>
                      <a:pt x="615" y="0"/>
                    </a:lnTo>
                    <a:lnTo>
                      <a:pt x="618" y="0"/>
                    </a:lnTo>
                    <a:lnTo>
                      <a:pt x="622" y="0"/>
                    </a:lnTo>
                    <a:lnTo>
                      <a:pt x="625" y="0"/>
                    </a:lnTo>
                    <a:lnTo>
                      <a:pt x="630" y="0"/>
                    </a:lnTo>
                    <a:lnTo>
                      <a:pt x="633" y="0"/>
                    </a:lnTo>
                    <a:lnTo>
                      <a:pt x="636" y="0"/>
                    </a:lnTo>
                    <a:lnTo>
                      <a:pt x="639" y="0"/>
                    </a:lnTo>
                    <a:lnTo>
                      <a:pt x="643" y="0"/>
                    </a:lnTo>
                    <a:lnTo>
                      <a:pt x="646" y="0"/>
                    </a:lnTo>
                    <a:lnTo>
                      <a:pt x="649" y="0"/>
                    </a:lnTo>
                    <a:lnTo>
                      <a:pt x="652" y="0"/>
                    </a:lnTo>
                    <a:lnTo>
                      <a:pt x="655" y="0"/>
                    </a:lnTo>
                    <a:lnTo>
                      <a:pt x="659" y="0"/>
                    </a:lnTo>
                    <a:lnTo>
                      <a:pt x="662" y="0"/>
                    </a:lnTo>
                    <a:lnTo>
                      <a:pt x="665" y="0"/>
                    </a:lnTo>
                    <a:lnTo>
                      <a:pt x="668" y="0"/>
                    </a:lnTo>
                    <a:lnTo>
                      <a:pt x="673" y="0"/>
                    </a:lnTo>
                    <a:lnTo>
                      <a:pt x="676" y="0"/>
                    </a:lnTo>
                    <a:lnTo>
                      <a:pt x="679" y="0"/>
                    </a:lnTo>
                    <a:lnTo>
                      <a:pt x="683" y="0"/>
                    </a:lnTo>
                    <a:lnTo>
                      <a:pt x="686" y="0"/>
                    </a:lnTo>
                    <a:lnTo>
                      <a:pt x="689" y="0"/>
                    </a:lnTo>
                    <a:lnTo>
                      <a:pt x="692" y="0"/>
                    </a:lnTo>
                    <a:lnTo>
                      <a:pt x="696" y="0"/>
                    </a:lnTo>
                    <a:lnTo>
                      <a:pt x="699" y="0"/>
                    </a:lnTo>
                    <a:lnTo>
                      <a:pt x="702" y="0"/>
                    </a:lnTo>
                    <a:lnTo>
                      <a:pt x="705" y="0"/>
                    </a:lnTo>
                    <a:lnTo>
                      <a:pt x="708" y="0"/>
                    </a:lnTo>
                    <a:lnTo>
                      <a:pt x="713" y="0"/>
                    </a:lnTo>
                    <a:lnTo>
                      <a:pt x="716" y="0"/>
                    </a:lnTo>
                    <a:lnTo>
                      <a:pt x="720" y="0"/>
                    </a:lnTo>
                    <a:lnTo>
                      <a:pt x="723" y="0"/>
                    </a:lnTo>
                    <a:lnTo>
                      <a:pt x="726" y="0"/>
                    </a:lnTo>
                    <a:lnTo>
                      <a:pt x="729" y="0"/>
                    </a:lnTo>
                    <a:lnTo>
                      <a:pt x="732" y="0"/>
                    </a:lnTo>
                    <a:lnTo>
                      <a:pt x="736" y="0"/>
                    </a:lnTo>
                    <a:lnTo>
                      <a:pt x="739" y="0"/>
                    </a:lnTo>
                    <a:lnTo>
                      <a:pt x="742" y="0"/>
                    </a:lnTo>
                    <a:lnTo>
                      <a:pt x="745" y="0"/>
                    </a:lnTo>
                    <a:lnTo>
                      <a:pt x="748" y="0"/>
                    </a:lnTo>
                    <a:lnTo>
                      <a:pt x="752" y="0"/>
                    </a:lnTo>
                    <a:lnTo>
                      <a:pt x="757" y="0"/>
                    </a:lnTo>
                    <a:lnTo>
                      <a:pt x="760" y="0"/>
                    </a:lnTo>
                    <a:lnTo>
                      <a:pt x="763" y="0"/>
                    </a:lnTo>
                    <a:lnTo>
                      <a:pt x="766" y="0"/>
                    </a:lnTo>
                    <a:lnTo>
                      <a:pt x="769" y="0"/>
                    </a:lnTo>
                    <a:lnTo>
                      <a:pt x="773" y="0"/>
                    </a:lnTo>
                    <a:lnTo>
                      <a:pt x="776" y="0"/>
                    </a:lnTo>
                    <a:lnTo>
                      <a:pt x="779" y="0"/>
                    </a:lnTo>
                    <a:lnTo>
                      <a:pt x="782" y="0"/>
                    </a:lnTo>
                    <a:lnTo>
                      <a:pt x="785" y="0"/>
                    </a:lnTo>
                    <a:lnTo>
                      <a:pt x="789" y="0"/>
                    </a:lnTo>
                    <a:lnTo>
                      <a:pt x="792" y="0"/>
                    </a:lnTo>
                    <a:lnTo>
                      <a:pt x="797" y="0"/>
                    </a:lnTo>
                    <a:lnTo>
                      <a:pt x="800" y="0"/>
                    </a:lnTo>
                    <a:lnTo>
                      <a:pt x="803" y="0"/>
                    </a:lnTo>
                    <a:lnTo>
                      <a:pt x="806" y="0"/>
                    </a:lnTo>
                    <a:lnTo>
                      <a:pt x="810" y="0"/>
                    </a:lnTo>
                    <a:lnTo>
                      <a:pt x="813" y="0"/>
                    </a:lnTo>
                    <a:lnTo>
                      <a:pt x="816" y="0"/>
                    </a:lnTo>
                    <a:lnTo>
                      <a:pt x="819" y="0"/>
                    </a:lnTo>
                    <a:lnTo>
                      <a:pt x="822" y="0"/>
                    </a:lnTo>
                    <a:lnTo>
                      <a:pt x="826" y="0"/>
                    </a:lnTo>
                    <a:lnTo>
                      <a:pt x="829" y="0"/>
                    </a:lnTo>
                    <a:lnTo>
                      <a:pt x="832" y="0"/>
                    </a:lnTo>
                    <a:lnTo>
                      <a:pt x="835" y="0"/>
                    </a:lnTo>
                    <a:lnTo>
                      <a:pt x="840" y="0"/>
                    </a:lnTo>
                    <a:lnTo>
                      <a:pt x="843" y="0"/>
                    </a:lnTo>
                    <a:lnTo>
                      <a:pt x="846" y="0"/>
                    </a:lnTo>
                    <a:lnTo>
                      <a:pt x="850" y="0"/>
                    </a:lnTo>
                    <a:lnTo>
                      <a:pt x="853" y="0"/>
                    </a:lnTo>
                    <a:lnTo>
                      <a:pt x="856" y="0"/>
                    </a:lnTo>
                    <a:lnTo>
                      <a:pt x="859" y="0"/>
                    </a:lnTo>
                    <a:lnTo>
                      <a:pt x="862" y="0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2" y="0"/>
                    </a:lnTo>
                    <a:lnTo>
                      <a:pt x="875" y="0"/>
                    </a:lnTo>
                    <a:lnTo>
                      <a:pt x="880" y="0"/>
                    </a:lnTo>
                    <a:lnTo>
                      <a:pt x="883" y="0"/>
                    </a:lnTo>
                    <a:lnTo>
                      <a:pt x="887" y="0"/>
                    </a:lnTo>
                    <a:lnTo>
                      <a:pt x="890" y="0"/>
                    </a:lnTo>
                    <a:lnTo>
                      <a:pt x="893" y="0"/>
                    </a:lnTo>
                    <a:lnTo>
                      <a:pt x="896" y="0"/>
                    </a:lnTo>
                    <a:lnTo>
                      <a:pt x="899" y="0"/>
                    </a:lnTo>
                    <a:lnTo>
                      <a:pt x="903" y="0"/>
                    </a:lnTo>
                    <a:lnTo>
                      <a:pt x="906" y="0"/>
                    </a:lnTo>
                    <a:lnTo>
                      <a:pt x="909" y="0"/>
                    </a:lnTo>
                    <a:lnTo>
                      <a:pt x="912" y="0"/>
                    </a:lnTo>
                    <a:lnTo>
                      <a:pt x="915" y="0"/>
                    </a:lnTo>
                    <a:lnTo>
                      <a:pt x="919" y="0"/>
                    </a:lnTo>
                    <a:lnTo>
                      <a:pt x="924" y="0"/>
                    </a:lnTo>
                    <a:lnTo>
                      <a:pt x="927" y="0"/>
                    </a:lnTo>
                    <a:lnTo>
                      <a:pt x="930" y="0"/>
                    </a:lnTo>
                    <a:lnTo>
                      <a:pt x="933" y="0"/>
                    </a:lnTo>
                    <a:lnTo>
                      <a:pt x="936" y="0"/>
                    </a:lnTo>
                    <a:lnTo>
                      <a:pt x="940" y="0"/>
                    </a:lnTo>
                    <a:lnTo>
                      <a:pt x="943" y="0"/>
                    </a:lnTo>
                    <a:lnTo>
                      <a:pt x="946" y="0"/>
                    </a:lnTo>
                    <a:lnTo>
                      <a:pt x="949" y="0"/>
                    </a:lnTo>
                    <a:lnTo>
                      <a:pt x="952" y="0"/>
                    </a:lnTo>
                    <a:lnTo>
                      <a:pt x="956" y="0"/>
                    </a:lnTo>
                    <a:lnTo>
                      <a:pt x="959" y="0"/>
                    </a:lnTo>
                    <a:lnTo>
                      <a:pt x="964" y="0"/>
                    </a:lnTo>
                    <a:lnTo>
                      <a:pt x="967" y="0"/>
                    </a:lnTo>
                    <a:lnTo>
                      <a:pt x="970" y="0"/>
                    </a:lnTo>
                    <a:lnTo>
                      <a:pt x="973" y="0"/>
                    </a:lnTo>
                    <a:lnTo>
                      <a:pt x="976" y="0"/>
                    </a:lnTo>
                    <a:lnTo>
                      <a:pt x="980" y="0"/>
                    </a:lnTo>
                    <a:lnTo>
                      <a:pt x="983" y="0"/>
                    </a:lnTo>
                    <a:lnTo>
                      <a:pt x="986" y="0"/>
                    </a:lnTo>
                    <a:lnTo>
                      <a:pt x="989" y="0"/>
                    </a:lnTo>
                    <a:lnTo>
                      <a:pt x="993" y="0"/>
                    </a:lnTo>
                    <a:lnTo>
                      <a:pt x="996" y="0"/>
                    </a:lnTo>
                    <a:lnTo>
                      <a:pt x="999" y="0"/>
                    </a:lnTo>
                    <a:lnTo>
                      <a:pt x="1002" y="0"/>
                    </a:lnTo>
                    <a:lnTo>
                      <a:pt x="1007" y="0"/>
                    </a:lnTo>
                    <a:lnTo>
                      <a:pt x="1010" y="0"/>
                    </a:lnTo>
                    <a:lnTo>
                      <a:pt x="1013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1" name="Line 534"/>
              <p:cNvSpPr>
                <a:spLocks noChangeShapeType="1"/>
              </p:cNvSpPr>
              <p:nvPr/>
            </p:nvSpPr>
            <p:spPr bwMode="auto">
              <a:xfrm flipV="1">
                <a:off x="3867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" name="Freeform 535"/>
              <p:cNvSpPr>
                <a:spLocks/>
              </p:cNvSpPr>
              <p:nvPr/>
            </p:nvSpPr>
            <p:spPr bwMode="auto">
              <a:xfrm>
                <a:off x="3869" y="3594"/>
                <a:ext cx="6" cy="1"/>
              </a:xfrm>
              <a:custGeom>
                <a:avLst/>
                <a:gdLst>
                  <a:gd name="T0" fmla="*/ 0 w 6"/>
                  <a:gd name="T1" fmla="*/ 3 w 6"/>
                  <a:gd name="T2" fmla="*/ 6 w 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3" name="Line 536"/>
              <p:cNvSpPr>
                <a:spLocks noChangeShapeType="1"/>
              </p:cNvSpPr>
              <p:nvPr/>
            </p:nvSpPr>
            <p:spPr bwMode="auto">
              <a:xfrm flipV="1">
                <a:off x="3875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4" name="Freeform 537"/>
              <p:cNvSpPr>
                <a:spLocks/>
              </p:cNvSpPr>
              <p:nvPr/>
            </p:nvSpPr>
            <p:spPr bwMode="auto">
              <a:xfrm>
                <a:off x="3878" y="3592"/>
                <a:ext cx="29" cy="1"/>
              </a:xfrm>
              <a:custGeom>
                <a:avLst/>
                <a:gdLst>
                  <a:gd name="T0" fmla="*/ 0 w 31"/>
                  <a:gd name="T1" fmla="*/ 3 w 31"/>
                  <a:gd name="T2" fmla="*/ 7 w 31"/>
                  <a:gd name="T3" fmla="*/ 10 w 31"/>
                  <a:gd name="T4" fmla="*/ 13 w 31"/>
                  <a:gd name="T5" fmla="*/ 16 w 31"/>
                  <a:gd name="T6" fmla="*/ 21 w 31"/>
                  <a:gd name="T7" fmla="*/ 24 w 31"/>
                  <a:gd name="T8" fmla="*/ 28 w 31"/>
                  <a:gd name="T9" fmla="*/ 31 w 3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</a:cxnLst>
                <a:rect l="0" t="0" r="r" b="b"/>
                <a:pathLst>
                  <a:path w="31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8" y="0"/>
                    </a:lnTo>
                    <a:lnTo>
                      <a:pt x="31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5" name="Line 538"/>
              <p:cNvSpPr>
                <a:spLocks noChangeShapeType="1"/>
              </p:cNvSpPr>
              <p:nvPr/>
            </p:nvSpPr>
            <p:spPr bwMode="auto">
              <a:xfrm>
                <a:off x="3907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6" name="Freeform 539"/>
              <p:cNvSpPr>
                <a:spLocks/>
              </p:cNvSpPr>
              <p:nvPr/>
            </p:nvSpPr>
            <p:spPr bwMode="auto">
              <a:xfrm>
                <a:off x="3910" y="3594"/>
                <a:ext cx="45" cy="1"/>
              </a:xfrm>
              <a:custGeom>
                <a:avLst/>
                <a:gdLst>
                  <a:gd name="T0" fmla="*/ 0 w 47"/>
                  <a:gd name="T1" fmla="*/ 3 w 47"/>
                  <a:gd name="T2" fmla="*/ 6 w 47"/>
                  <a:gd name="T3" fmla="*/ 10 w 47"/>
                  <a:gd name="T4" fmla="*/ 13 w 47"/>
                  <a:gd name="T5" fmla="*/ 16 w 47"/>
                  <a:gd name="T6" fmla="*/ 19 w 47"/>
                  <a:gd name="T7" fmla="*/ 22 w 47"/>
                  <a:gd name="T8" fmla="*/ 26 w 47"/>
                  <a:gd name="T9" fmla="*/ 31 w 47"/>
                  <a:gd name="T10" fmla="*/ 34 w 47"/>
                  <a:gd name="T11" fmla="*/ 37 w 47"/>
                  <a:gd name="T12" fmla="*/ 40 w 47"/>
                  <a:gd name="T13" fmla="*/ 43 w 47"/>
                  <a:gd name="T14" fmla="*/ 47 w 4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</a:cxnLst>
                <a:rect l="0" t="0" r="r" b="b"/>
                <a:pathLst>
                  <a:path w="47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2" y="0"/>
                    </a:lnTo>
                    <a:lnTo>
                      <a:pt x="26" y="0"/>
                    </a:lnTo>
                    <a:lnTo>
                      <a:pt x="31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7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7" name="Line 540"/>
              <p:cNvSpPr>
                <a:spLocks noChangeShapeType="1"/>
              </p:cNvSpPr>
              <p:nvPr/>
            </p:nvSpPr>
            <p:spPr bwMode="auto">
              <a:xfrm flipV="1">
                <a:off x="3955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8" name="Freeform 541"/>
              <p:cNvSpPr>
                <a:spLocks/>
              </p:cNvSpPr>
              <p:nvPr/>
            </p:nvSpPr>
            <p:spPr bwMode="auto">
              <a:xfrm>
                <a:off x="3958" y="3592"/>
                <a:ext cx="13" cy="1"/>
              </a:xfrm>
              <a:custGeom>
                <a:avLst/>
                <a:gdLst>
                  <a:gd name="T0" fmla="*/ 0 w 13"/>
                  <a:gd name="T1" fmla="*/ 3 w 13"/>
                  <a:gd name="T2" fmla="*/ 6 w 13"/>
                  <a:gd name="T3" fmla="*/ 9 w 13"/>
                  <a:gd name="T4" fmla="*/ 13 w 1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13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3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9" name="Line 542"/>
              <p:cNvSpPr>
                <a:spLocks noChangeShapeType="1"/>
              </p:cNvSpPr>
              <p:nvPr/>
            </p:nvSpPr>
            <p:spPr bwMode="auto">
              <a:xfrm flipV="1">
                <a:off x="3971" y="3591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0" name="Line 543"/>
              <p:cNvSpPr>
                <a:spLocks noChangeShapeType="1"/>
              </p:cNvSpPr>
              <p:nvPr/>
            </p:nvSpPr>
            <p:spPr bwMode="auto">
              <a:xfrm>
                <a:off x="3974" y="3591"/>
                <a:ext cx="4" cy="1"/>
              </a:xfrm>
              <a:prstGeom prst="line">
                <a:avLst/>
              </a:prstGeom>
              <a:noFill/>
              <a:ln w="19050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1" name="Line 544"/>
              <p:cNvSpPr>
                <a:spLocks noChangeShapeType="1"/>
              </p:cNvSpPr>
              <p:nvPr/>
            </p:nvSpPr>
            <p:spPr bwMode="auto">
              <a:xfrm>
                <a:off x="3978" y="3591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" name="Freeform 545"/>
              <p:cNvSpPr>
                <a:spLocks/>
              </p:cNvSpPr>
              <p:nvPr/>
            </p:nvSpPr>
            <p:spPr bwMode="auto">
              <a:xfrm>
                <a:off x="3981" y="3592"/>
                <a:ext cx="13" cy="1"/>
              </a:xfrm>
              <a:custGeom>
                <a:avLst/>
                <a:gdLst>
                  <a:gd name="T0" fmla="*/ 0 w 13"/>
                  <a:gd name="T1" fmla="*/ 3 w 13"/>
                  <a:gd name="T2" fmla="*/ 6 w 13"/>
                  <a:gd name="T3" fmla="*/ 9 w 13"/>
                  <a:gd name="T4" fmla="*/ 13 w 1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13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3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" name="Line 546"/>
              <p:cNvSpPr>
                <a:spLocks noChangeShapeType="1"/>
              </p:cNvSpPr>
              <p:nvPr/>
            </p:nvSpPr>
            <p:spPr bwMode="auto">
              <a:xfrm>
                <a:off x="3994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33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4" name="Freeform 547"/>
              <p:cNvSpPr>
                <a:spLocks/>
              </p:cNvSpPr>
              <p:nvPr/>
            </p:nvSpPr>
            <p:spPr bwMode="auto">
              <a:xfrm>
                <a:off x="3997" y="3594"/>
                <a:ext cx="240" cy="1"/>
              </a:xfrm>
              <a:custGeom>
                <a:avLst/>
                <a:gdLst>
                  <a:gd name="T0" fmla="*/ 3 w 250"/>
                  <a:gd name="T1" fmla="*/ 10 w 250"/>
                  <a:gd name="T2" fmla="*/ 16 w 250"/>
                  <a:gd name="T3" fmla="*/ 24 w 250"/>
                  <a:gd name="T4" fmla="*/ 30 w 250"/>
                  <a:gd name="T5" fmla="*/ 37 w 250"/>
                  <a:gd name="T6" fmla="*/ 43 w 250"/>
                  <a:gd name="T7" fmla="*/ 50 w 250"/>
                  <a:gd name="T8" fmla="*/ 56 w 250"/>
                  <a:gd name="T9" fmla="*/ 64 w 250"/>
                  <a:gd name="T10" fmla="*/ 71 w 250"/>
                  <a:gd name="T11" fmla="*/ 77 w 250"/>
                  <a:gd name="T12" fmla="*/ 83 w 250"/>
                  <a:gd name="T13" fmla="*/ 90 w 250"/>
                  <a:gd name="T14" fmla="*/ 96 w 250"/>
                  <a:gd name="T15" fmla="*/ 103 w 250"/>
                  <a:gd name="T16" fmla="*/ 111 w 250"/>
                  <a:gd name="T17" fmla="*/ 117 w 250"/>
                  <a:gd name="T18" fmla="*/ 124 w 250"/>
                  <a:gd name="T19" fmla="*/ 130 w 250"/>
                  <a:gd name="T20" fmla="*/ 136 w 250"/>
                  <a:gd name="T21" fmla="*/ 143 w 250"/>
                  <a:gd name="T22" fmla="*/ 151 w 250"/>
                  <a:gd name="T23" fmla="*/ 157 w 250"/>
                  <a:gd name="T24" fmla="*/ 164 w 250"/>
                  <a:gd name="T25" fmla="*/ 170 w 250"/>
                  <a:gd name="T26" fmla="*/ 177 w 250"/>
                  <a:gd name="T27" fmla="*/ 183 w 250"/>
                  <a:gd name="T28" fmla="*/ 191 w 250"/>
                  <a:gd name="T29" fmla="*/ 197 w 250"/>
                  <a:gd name="T30" fmla="*/ 204 w 250"/>
                  <a:gd name="T31" fmla="*/ 210 w 250"/>
                  <a:gd name="T32" fmla="*/ 217 w 250"/>
                  <a:gd name="T33" fmla="*/ 223 w 250"/>
                  <a:gd name="T34" fmla="*/ 231 w 250"/>
                  <a:gd name="T35" fmla="*/ 238 w 250"/>
                  <a:gd name="T36" fmla="*/ 244 w 250"/>
                  <a:gd name="T37" fmla="*/ 250 w 25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</a:cxnLst>
                <a:rect l="0" t="0" r="r" b="b"/>
                <a:pathLst>
                  <a:path w="250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59" y="0"/>
                    </a:lnTo>
                    <a:lnTo>
                      <a:pt x="64" y="0"/>
                    </a:lnTo>
                    <a:lnTo>
                      <a:pt x="67" y="0"/>
                    </a:lnTo>
                    <a:lnTo>
                      <a:pt x="71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0"/>
                    </a:lnTo>
                    <a:lnTo>
                      <a:pt x="83" y="0"/>
                    </a:lnTo>
                    <a:lnTo>
                      <a:pt x="87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96" y="0"/>
                    </a:lnTo>
                    <a:lnTo>
                      <a:pt x="99" y="0"/>
                    </a:lnTo>
                    <a:lnTo>
                      <a:pt x="103" y="0"/>
                    </a:lnTo>
                    <a:lnTo>
                      <a:pt x="107" y="0"/>
                    </a:lnTo>
                    <a:lnTo>
                      <a:pt x="111" y="0"/>
                    </a:lnTo>
                    <a:lnTo>
                      <a:pt x="114" y="0"/>
                    </a:lnTo>
                    <a:lnTo>
                      <a:pt x="117" y="0"/>
                    </a:lnTo>
                    <a:lnTo>
                      <a:pt x="120" y="0"/>
                    </a:lnTo>
                    <a:lnTo>
                      <a:pt x="124" y="0"/>
                    </a:lnTo>
                    <a:lnTo>
                      <a:pt x="127" y="0"/>
                    </a:lnTo>
                    <a:lnTo>
                      <a:pt x="130" y="0"/>
                    </a:lnTo>
                    <a:lnTo>
                      <a:pt x="133" y="0"/>
                    </a:lnTo>
                    <a:lnTo>
                      <a:pt x="136" y="0"/>
                    </a:lnTo>
                    <a:lnTo>
                      <a:pt x="140" y="0"/>
                    </a:lnTo>
                    <a:lnTo>
                      <a:pt x="143" y="0"/>
                    </a:lnTo>
                    <a:lnTo>
                      <a:pt x="148" y="0"/>
                    </a:lnTo>
                    <a:lnTo>
                      <a:pt x="151" y="0"/>
                    </a:lnTo>
                    <a:lnTo>
                      <a:pt x="154" y="0"/>
                    </a:lnTo>
                    <a:lnTo>
                      <a:pt x="157" y="0"/>
                    </a:lnTo>
                    <a:lnTo>
                      <a:pt x="160" y="0"/>
                    </a:lnTo>
                    <a:lnTo>
                      <a:pt x="164" y="0"/>
                    </a:lnTo>
                    <a:lnTo>
                      <a:pt x="167" y="0"/>
                    </a:lnTo>
                    <a:lnTo>
                      <a:pt x="170" y="0"/>
                    </a:lnTo>
                    <a:lnTo>
                      <a:pt x="173" y="0"/>
                    </a:lnTo>
                    <a:lnTo>
                      <a:pt x="177" y="0"/>
                    </a:lnTo>
                    <a:lnTo>
                      <a:pt x="180" y="0"/>
                    </a:lnTo>
                    <a:lnTo>
                      <a:pt x="183" y="0"/>
                    </a:lnTo>
                    <a:lnTo>
                      <a:pt x="186" y="0"/>
                    </a:lnTo>
                    <a:lnTo>
                      <a:pt x="191" y="0"/>
                    </a:lnTo>
                    <a:lnTo>
                      <a:pt x="194" y="0"/>
                    </a:lnTo>
                    <a:lnTo>
                      <a:pt x="197" y="0"/>
                    </a:lnTo>
                    <a:lnTo>
                      <a:pt x="201" y="0"/>
                    </a:lnTo>
                    <a:lnTo>
                      <a:pt x="204" y="0"/>
                    </a:lnTo>
                    <a:lnTo>
                      <a:pt x="207" y="0"/>
                    </a:lnTo>
                    <a:lnTo>
                      <a:pt x="210" y="0"/>
                    </a:lnTo>
                    <a:lnTo>
                      <a:pt x="213" y="0"/>
                    </a:lnTo>
                    <a:lnTo>
                      <a:pt x="217" y="0"/>
                    </a:lnTo>
                    <a:lnTo>
                      <a:pt x="220" y="0"/>
                    </a:lnTo>
                    <a:lnTo>
                      <a:pt x="223" y="0"/>
                    </a:lnTo>
                    <a:lnTo>
                      <a:pt x="226" y="0"/>
                    </a:lnTo>
                    <a:lnTo>
                      <a:pt x="231" y="0"/>
                    </a:lnTo>
                    <a:lnTo>
                      <a:pt x="234" y="0"/>
                    </a:lnTo>
                    <a:lnTo>
                      <a:pt x="238" y="0"/>
                    </a:lnTo>
                    <a:lnTo>
                      <a:pt x="241" y="0"/>
                    </a:lnTo>
                    <a:lnTo>
                      <a:pt x="244" y="0"/>
                    </a:lnTo>
                    <a:lnTo>
                      <a:pt x="247" y="0"/>
                    </a:lnTo>
                    <a:lnTo>
                      <a:pt x="250" y="0"/>
                    </a:lnTo>
                  </a:path>
                </a:pathLst>
              </a:custGeom>
              <a:noFill/>
              <a:ln w="19050">
                <a:solidFill>
                  <a:srgbClr val="3399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5" name="Freeform 548"/>
              <p:cNvSpPr>
                <a:spLocks/>
              </p:cNvSpPr>
              <p:nvPr/>
            </p:nvSpPr>
            <p:spPr bwMode="auto">
              <a:xfrm>
                <a:off x="1513" y="3596"/>
                <a:ext cx="85" cy="1"/>
              </a:xfrm>
              <a:custGeom>
                <a:avLst/>
                <a:gdLst>
                  <a:gd name="T0" fmla="*/ 0 w 89"/>
                  <a:gd name="T1" fmla="*/ 3 w 89"/>
                  <a:gd name="T2" fmla="*/ 6 w 89"/>
                  <a:gd name="T3" fmla="*/ 9 w 89"/>
                  <a:gd name="T4" fmla="*/ 12 w 89"/>
                  <a:gd name="T5" fmla="*/ 16 w 89"/>
                  <a:gd name="T6" fmla="*/ 19 w 89"/>
                  <a:gd name="T7" fmla="*/ 24 w 89"/>
                  <a:gd name="T8" fmla="*/ 27 w 89"/>
                  <a:gd name="T9" fmla="*/ 30 w 89"/>
                  <a:gd name="T10" fmla="*/ 33 w 89"/>
                  <a:gd name="T11" fmla="*/ 36 w 89"/>
                  <a:gd name="T12" fmla="*/ 40 w 89"/>
                  <a:gd name="T13" fmla="*/ 43 w 89"/>
                  <a:gd name="T14" fmla="*/ 46 w 89"/>
                  <a:gd name="T15" fmla="*/ 49 w 89"/>
                  <a:gd name="T16" fmla="*/ 53 w 89"/>
                  <a:gd name="T17" fmla="*/ 56 w 89"/>
                  <a:gd name="T18" fmla="*/ 59 w 89"/>
                  <a:gd name="T19" fmla="*/ 64 w 89"/>
                  <a:gd name="T20" fmla="*/ 67 w 89"/>
                  <a:gd name="T21" fmla="*/ 70 w 89"/>
                  <a:gd name="T22" fmla="*/ 73 w 89"/>
                  <a:gd name="T23" fmla="*/ 77 w 89"/>
                  <a:gd name="T24" fmla="*/ 80 w 89"/>
                  <a:gd name="T25" fmla="*/ 83 w 89"/>
                  <a:gd name="T26" fmla="*/ 86 w 89"/>
                  <a:gd name="T27" fmla="*/ 89 w 8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</a:cxnLst>
                <a:rect l="0" t="0" r="r" b="b"/>
                <a:pathLst>
                  <a:path w="89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3" y="0"/>
                    </a:lnTo>
                    <a:lnTo>
                      <a:pt x="36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49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59" y="0"/>
                    </a:lnTo>
                    <a:lnTo>
                      <a:pt x="64" y="0"/>
                    </a:lnTo>
                    <a:lnTo>
                      <a:pt x="67" y="0"/>
                    </a:lnTo>
                    <a:lnTo>
                      <a:pt x="70" y="0"/>
                    </a:lnTo>
                    <a:lnTo>
                      <a:pt x="73" y="0"/>
                    </a:lnTo>
                    <a:lnTo>
                      <a:pt x="77" y="0"/>
                    </a:lnTo>
                    <a:lnTo>
                      <a:pt x="80" y="0"/>
                    </a:lnTo>
                    <a:lnTo>
                      <a:pt x="83" y="0"/>
                    </a:lnTo>
                    <a:lnTo>
                      <a:pt x="86" y="0"/>
                    </a:lnTo>
                    <a:lnTo>
                      <a:pt x="89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6" name="Line 549"/>
              <p:cNvSpPr>
                <a:spLocks noChangeShapeType="1"/>
              </p:cNvSpPr>
              <p:nvPr/>
            </p:nvSpPr>
            <p:spPr bwMode="auto">
              <a:xfrm flipV="1">
                <a:off x="1600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7" name="Freeform 550"/>
              <p:cNvSpPr>
                <a:spLocks/>
              </p:cNvSpPr>
              <p:nvPr/>
            </p:nvSpPr>
            <p:spPr bwMode="auto">
              <a:xfrm>
                <a:off x="1602" y="3594"/>
                <a:ext cx="14" cy="1"/>
              </a:xfrm>
              <a:custGeom>
                <a:avLst/>
                <a:gdLst>
                  <a:gd name="T0" fmla="*/ 0 w 14"/>
                  <a:gd name="T1" fmla="*/ 3 w 14"/>
                  <a:gd name="T2" fmla="*/ 6 w 14"/>
                  <a:gd name="T3" fmla="*/ 9 w 14"/>
                  <a:gd name="T4" fmla="*/ 14 w 1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14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4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8" name="Line 551"/>
              <p:cNvSpPr>
                <a:spLocks noChangeShapeType="1"/>
              </p:cNvSpPr>
              <p:nvPr/>
            </p:nvSpPr>
            <p:spPr bwMode="auto">
              <a:xfrm>
                <a:off x="1616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9" name="Freeform 552"/>
              <p:cNvSpPr>
                <a:spLocks/>
              </p:cNvSpPr>
              <p:nvPr/>
            </p:nvSpPr>
            <p:spPr bwMode="auto">
              <a:xfrm>
                <a:off x="1618" y="3596"/>
                <a:ext cx="109" cy="1"/>
              </a:xfrm>
              <a:custGeom>
                <a:avLst/>
                <a:gdLst>
                  <a:gd name="T0" fmla="*/ 0 w 113"/>
                  <a:gd name="T1" fmla="*/ 4 w 113"/>
                  <a:gd name="T2" fmla="*/ 7 w 113"/>
                  <a:gd name="T3" fmla="*/ 10 w 113"/>
                  <a:gd name="T4" fmla="*/ 13 w 113"/>
                  <a:gd name="T5" fmla="*/ 16 w 113"/>
                  <a:gd name="T6" fmla="*/ 20 w 113"/>
                  <a:gd name="T7" fmla="*/ 23 w 113"/>
                  <a:gd name="T8" fmla="*/ 26 w 113"/>
                  <a:gd name="T9" fmla="*/ 29 w 113"/>
                  <a:gd name="T10" fmla="*/ 32 w 113"/>
                  <a:gd name="T11" fmla="*/ 37 w 113"/>
                  <a:gd name="T12" fmla="*/ 40 w 113"/>
                  <a:gd name="T13" fmla="*/ 44 w 113"/>
                  <a:gd name="T14" fmla="*/ 47 w 113"/>
                  <a:gd name="T15" fmla="*/ 50 w 113"/>
                  <a:gd name="T16" fmla="*/ 53 w 113"/>
                  <a:gd name="T17" fmla="*/ 57 w 113"/>
                  <a:gd name="T18" fmla="*/ 60 w 113"/>
                  <a:gd name="T19" fmla="*/ 63 w 113"/>
                  <a:gd name="T20" fmla="*/ 66 w 113"/>
                  <a:gd name="T21" fmla="*/ 69 w 113"/>
                  <a:gd name="T22" fmla="*/ 73 w 113"/>
                  <a:gd name="T23" fmla="*/ 76 w 113"/>
                  <a:gd name="T24" fmla="*/ 81 w 113"/>
                  <a:gd name="T25" fmla="*/ 84 w 113"/>
                  <a:gd name="T26" fmla="*/ 87 w 113"/>
                  <a:gd name="T27" fmla="*/ 90 w 113"/>
                  <a:gd name="T28" fmla="*/ 93 w 113"/>
                  <a:gd name="T29" fmla="*/ 97 w 113"/>
                  <a:gd name="T30" fmla="*/ 100 w 113"/>
                  <a:gd name="T31" fmla="*/ 103 w 113"/>
                  <a:gd name="T32" fmla="*/ 106 w 113"/>
                  <a:gd name="T33" fmla="*/ 109 w 113"/>
                  <a:gd name="T34" fmla="*/ 113 w 11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</a:cxnLst>
                <a:rect l="0" t="0" r="r" b="b"/>
                <a:pathLst>
                  <a:path w="113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20" y="0"/>
                    </a:lnTo>
                    <a:lnTo>
                      <a:pt x="23" y="0"/>
                    </a:lnTo>
                    <a:lnTo>
                      <a:pt x="26" y="0"/>
                    </a:lnTo>
                    <a:lnTo>
                      <a:pt x="29" y="0"/>
                    </a:lnTo>
                    <a:lnTo>
                      <a:pt x="32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4" y="0"/>
                    </a:lnTo>
                    <a:lnTo>
                      <a:pt x="47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7" y="0"/>
                    </a:lnTo>
                    <a:lnTo>
                      <a:pt x="60" y="0"/>
                    </a:lnTo>
                    <a:lnTo>
                      <a:pt x="63" y="0"/>
                    </a:lnTo>
                    <a:lnTo>
                      <a:pt x="66" y="0"/>
                    </a:lnTo>
                    <a:lnTo>
                      <a:pt x="69" y="0"/>
                    </a:lnTo>
                    <a:lnTo>
                      <a:pt x="73" y="0"/>
                    </a:lnTo>
                    <a:lnTo>
                      <a:pt x="76" y="0"/>
                    </a:lnTo>
                    <a:lnTo>
                      <a:pt x="81" y="0"/>
                    </a:lnTo>
                    <a:lnTo>
                      <a:pt x="84" y="0"/>
                    </a:lnTo>
                    <a:lnTo>
                      <a:pt x="87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97" y="0"/>
                    </a:lnTo>
                    <a:lnTo>
                      <a:pt x="100" y="0"/>
                    </a:lnTo>
                    <a:lnTo>
                      <a:pt x="103" y="0"/>
                    </a:lnTo>
                    <a:lnTo>
                      <a:pt x="106" y="0"/>
                    </a:lnTo>
                    <a:lnTo>
                      <a:pt x="109" y="0"/>
                    </a:lnTo>
                    <a:lnTo>
                      <a:pt x="113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0" name="Line 553"/>
              <p:cNvSpPr>
                <a:spLocks noChangeShapeType="1"/>
              </p:cNvSpPr>
              <p:nvPr/>
            </p:nvSpPr>
            <p:spPr bwMode="auto">
              <a:xfrm flipV="1">
                <a:off x="1728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1" name="Freeform 554"/>
              <p:cNvSpPr>
                <a:spLocks/>
              </p:cNvSpPr>
              <p:nvPr/>
            </p:nvSpPr>
            <p:spPr bwMode="auto">
              <a:xfrm>
                <a:off x="1730" y="3594"/>
                <a:ext cx="10" cy="1"/>
              </a:xfrm>
              <a:custGeom>
                <a:avLst/>
                <a:gdLst>
                  <a:gd name="T0" fmla="*/ 0 w 11"/>
                  <a:gd name="T1" fmla="*/ 5 w 11"/>
                  <a:gd name="T2" fmla="*/ 8 w 11"/>
                  <a:gd name="T3" fmla="*/ 11 w 1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1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  <a:lnTo>
                      <a:pt x="11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2" name="Line 555"/>
              <p:cNvSpPr>
                <a:spLocks noChangeShapeType="1"/>
              </p:cNvSpPr>
              <p:nvPr/>
            </p:nvSpPr>
            <p:spPr bwMode="auto">
              <a:xfrm flipV="1">
                <a:off x="1740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3" name="Freeform 556"/>
              <p:cNvSpPr>
                <a:spLocks/>
              </p:cNvSpPr>
              <p:nvPr/>
            </p:nvSpPr>
            <p:spPr bwMode="auto">
              <a:xfrm>
                <a:off x="1743" y="3592"/>
                <a:ext cx="13" cy="1"/>
              </a:xfrm>
              <a:custGeom>
                <a:avLst/>
                <a:gdLst>
                  <a:gd name="T0" fmla="*/ 0 w 13"/>
                  <a:gd name="T1" fmla="*/ 4 w 13"/>
                  <a:gd name="T2" fmla="*/ 7 w 13"/>
                  <a:gd name="T3" fmla="*/ 10 w 13"/>
                  <a:gd name="T4" fmla="*/ 13 w 1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13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4" name="Line 557"/>
              <p:cNvSpPr>
                <a:spLocks noChangeShapeType="1"/>
              </p:cNvSpPr>
              <p:nvPr/>
            </p:nvSpPr>
            <p:spPr bwMode="auto">
              <a:xfrm flipV="1">
                <a:off x="1756" y="3591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5" name="Line 558"/>
              <p:cNvSpPr>
                <a:spLocks noChangeShapeType="1"/>
              </p:cNvSpPr>
              <p:nvPr/>
            </p:nvSpPr>
            <p:spPr bwMode="auto">
              <a:xfrm>
                <a:off x="1759" y="3591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6" name="Line 559"/>
              <p:cNvSpPr>
                <a:spLocks noChangeShapeType="1"/>
              </p:cNvSpPr>
              <p:nvPr/>
            </p:nvSpPr>
            <p:spPr bwMode="auto">
              <a:xfrm flipV="1">
                <a:off x="1762" y="3589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7" name="Line 560"/>
              <p:cNvSpPr>
                <a:spLocks noChangeShapeType="1"/>
              </p:cNvSpPr>
              <p:nvPr/>
            </p:nvSpPr>
            <p:spPr bwMode="auto">
              <a:xfrm>
                <a:off x="1765" y="3589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8" name="Line 561"/>
              <p:cNvSpPr>
                <a:spLocks noChangeShapeType="1"/>
              </p:cNvSpPr>
              <p:nvPr/>
            </p:nvSpPr>
            <p:spPr bwMode="auto">
              <a:xfrm flipV="1">
                <a:off x="1768" y="3587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9" name="Line 562"/>
              <p:cNvSpPr>
                <a:spLocks noChangeShapeType="1"/>
              </p:cNvSpPr>
              <p:nvPr/>
            </p:nvSpPr>
            <p:spPr bwMode="auto">
              <a:xfrm>
                <a:off x="1771" y="3587"/>
                <a:ext cx="5" cy="4"/>
              </a:xfrm>
              <a:prstGeom prst="line">
                <a:avLst/>
              </a:prstGeom>
              <a:noFill/>
              <a:ln w="26988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0" name="Line 563"/>
              <p:cNvSpPr>
                <a:spLocks noChangeShapeType="1"/>
              </p:cNvSpPr>
              <p:nvPr/>
            </p:nvSpPr>
            <p:spPr bwMode="auto">
              <a:xfrm>
                <a:off x="1776" y="3591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1" name="Freeform 564"/>
              <p:cNvSpPr>
                <a:spLocks/>
              </p:cNvSpPr>
              <p:nvPr/>
            </p:nvSpPr>
            <p:spPr bwMode="auto">
              <a:xfrm>
                <a:off x="1779" y="3592"/>
                <a:ext cx="9" cy="1"/>
              </a:xfrm>
              <a:custGeom>
                <a:avLst/>
                <a:gdLst>
                  <a:gd name="T0" fmla="*/ 0 w 10"/>
                  <a:gd name="T1" fmla="*/ 4 w 10"/>
                  <a:gd name="T2" fmla="*/ 7 w 10"/>
                  <a:gd name="T3" fmla="*/ 10 w 1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0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2" name="Line 565"/>
              <p:cNvSpPr>
                <a:spLocks noChangeShapeType="1"/>
              </p:cNvSpPr>
              <p:nvPr/>
            </p:nvSpPr>
            <p:spPr bwMode="auto">
              <a:xfrm>
                <a:off x="1788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" name="Line 566"/>
              <p:cNvSpPr>
                <a:spLocks noChangeShapeType="1"/>
              </p:cNvSpPr>
              <p:nvPr/>
            </p:nvSpPr>
            <p:spPr bwMode="auto">
              <a:xfrm>
                <a:off x="1791" y="359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4" name="Line 567"/>
              <p:cNvSpPr>
                <a:spLocks noChangeShapeType="1"/>
              </p:cNvSpPr>
              <p:nvPr/>
            </p:nvSpPr>
            <p:spPr bwMode="auto">
              <a:xfrm>
                <a:off x="1794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5" name="Freeform 568"/>
              <p:cNvSpPr>
                <a:spLocks/>
              </p:cNvSpPr>
              <p:nvPr/>
            </p:nvSpPr>
            <p:spPr bwMode="auto">
              <a:xfrm>
                <a:off x="1798" y="3596"/>
                <a:ext cx="138" cy="1"/>
              </a:xfrm>
              <a:custGeom>
                <a:avLst/>
                <a:gdLst>
                  <a:gd name="T0" fmla="*/ 0 w 144"/>
                  <a:gd name="T1" fmla="*/ 3 w 144"/>
                  <a:gd name="T2" fmla="*/ 6 w 144"/>
                  <a:gd name="T3" fmla="*/ 9 w 144"/>
                  <a:gd name="T4" fmla="*/ 12 w 144"/>
                  <a:gd name="T5" fmla="*/ 17 w 144"/>
                  <a:gd name="T6" fmla="*/ 20 w 144"/>
                  <a:gd name="T7" fmla="*/ 24 w 144"/>
                  <a:gd name="T8" fmla="*/ 27 w 144"/>
                  <a:gd name="T9" fmla="*/ 30 w 144"/>
                  <a:gd name="T10" fmla="*/ 33 w 144"/>
                  <a:gd name="T11" fmla="*/ 37 w 144"/>
                  <a:gd name="T12" fmla="*/ 40 w 144"/>
                  <a:gd name="T13" fmla="*/ 43 w 144"/>
                  <a:gd name="T14" fmla="*/ 46 w 144"/>
                  <a:gd name="T15" fmla="*/ 49 w 144"/>
                  <a:gd name="T16" fmla="*/ 53 w 144"/>
                  <a:gd name="T17" fmla="*/ 56 w 144"/>
                  <a:gd name="T18" fmla="*/ 61 w 144"/>
                  <a:gd name="T19" fmla="*/ 64 w 144"/>
                  <a:gd name="T20" fmla="*/ 67 w 144"/>
                  <a:gd name="T21" fmla="*/ 70 w 144"/>
                  <a:gd name="T22" fmla="*/ 73 w 144"/>
                  <a:gd name="T23" fmla="*/ 77 w 144"/>
                  <a:gd name="T24" fmla="*/ 80 w 144"/>
                  <a:gd name="T25" fmla="*/ 83 w 144"/>
                  <a:gd name="T26" fmla="*/ 86 w 144"/>
                  <a:gd name="T27" fmla="*/ 89 w 144"/>
                  <a:gd name="T28" fmla="*/ 93 w 144"/>
                  <a:gd name="T29" fmla="*/ 96 w 144"/>
                  <a:gd name="T30" fmla="*/ 101 w 144"/>
                  <a:gd name="T31" fmla="*/ 104 w 144"/>
                  <a:gd name="T32" fmla="*/ 107 w 144"/>
                  <a:gd name="T33" fmla="*/ 110 w 144"/>
                  <a:gd name="T34" fmla="*/ 114 w 144"/>
                  <a:gd name="T35" fmla="*/ 117 w 144"/>
                  <a:gd name="T36" fmla="*/ 120 w 144"/>
                  <a:gd name="T37" fmla="*/ 123 w 144"/>
                  <a:gd name="T38" fmla="*/ 126 w 144"/>
                  <a:gd name="T39" fmla="*/ 130 w 144"/>
                  <a:gd name="T40" fmla="*/ 133 w 144"/>
                  <a:gd name="T41" fmla="*/ 136 w 144"/>
                  <a:gd name="T42" fmla="*/ 139 w 144"/>
                  <a:gd name="T43" fmla="*/ 144 w 14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  <a:cxn ang="0">
                    <a:pos x="T41" y="0"/>
                  </a:cxn>
                  <a:cxn ang="0">
                    <a:pos x="T42" y="0"/>
                  </a:cxn>
                  <a:cxn ang="0">
                    <a:pos x="T43" y="0"/>
                  </a:cxn>
                </a:cxnLst>
                <a:rect l="0" t="0" r="r" b="b"/>
                <a:pathLst>
                  <a:path w="144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3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49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61" y="0"/>
                    </a:lnTo>
                    <a:lnTo>
                      <a:pt x="64" y="0"/>
                    </a:lnTo>
                    <a:lnTo>
                      <a:pt x="67" y="0"/>
                    </a:lnTo>
                    <a:lnTo>
                      <a:pt x="70" y="0"/>
                    </a:lnTo>
                    <a:lnTo>
                      <a:pt x="73" y="0"/>
                    </a:lnTo>
                    <a:lnTo>
                      <a:pt x="77" y="0"/>
                    </a:lnTo>
                    <a:lnTo>
                      <a:pt x="80" y="0"/>
                    </a:lnTo>
                    <a:lnTo>
                      <a:pt x="83" y="0"/>
                    </a:lnTo>
                    <a:lnTo>
                      <a:pt x="86" y="0"/>
                    </a:lnTo>
                    <a:lnTo>
                      <a:pt x="89" y="0"/>
                    </a:lnTo>
                    <a:lnTo>
                      <a:pt x="93" y="0"/>
                    </a:lnTo>
                    <a:lnTo>
                      <a:pt x="96" y="0"/>
                    </a:lnTo>
                    <a:lnTo>
                      <a:pt x="101" y="0"/>
                    </a:lnTo>
                    <a:lnTo>
                      <a:pt x="104" y="0"/>
                    </a:lnTo>
                    <a:lnTo>
                      <a:pt x="107" y="0"/>
                    </a:lnTo>
                    <a:lnTo>
                      <a:pt x="110" y="0"/>
                    </a:lnTo>
                    <a:lnTo>
                      <a:pt x="114" y="0"/>
                    </a:lnTo>
                    <a:lnTo>
                      <a:pt x="117" y="0"/>
                    </a:lnTo>
                    <a:lnTo>
                      <a:pt x="120" y="0"/>
                    </a:lnTo>
                    <a:lnTo>
                      <a:pt x="123" y="0"/>
                    </a:lnTo>
                    <a:lnTo>
                      <a:pt x="126" y="0"/>
                    </a:lnTo>
                    <a:lnTo>
                      <a:pt x="130" y="0"/>
                    </a:lnTo>
                    <a:lnTo>
                      <a:pt x="133" y="0"/>
                    </a:lnTo>
                    <a:lnTo>
                      <a:pt x="136" y="0"/>
                    </a:lnTo>
                    <a:lnTo>
                      <a:pt x="139" y="0"/>
                    </a:lnTo>
                    <a:lnTo>
                      <a:pt x="144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6" name="Line 569"/>
              <p:cNvSpPr>
                <a:spLocks noChangeShapeType="1"/>
              </p:cNvSpPr>
              <p:nvPr/>
            </p:nvSpPr>
            <p:spPr bwMode="auto">
              <a:xfrm flipV="1">
                <a:off x="1937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7" name="Freeform 570"/>
              <p:cNvSpPr>
                <a:spLocks/>
              </p:cNvSpPr>
              <p:nvPr/>
            </p:nvSpPr>
            <p:spPr bwMode="auto">
              <a:xfrm>
                <a:off x="1943" y="3596"/>
                <a:ext cx="15" cy="1"/>
              </a:xfrm>
              <a:custGeom>
                <a:avLst/>
                <a:gdLst>
                  <a:gd name="T0" fmla="*/ 0 w 16"/>
                  <a:gd name="T1" fmla="*/ 3 w 16"/>
                  <a:gd name="T2" fmla="*/ 6 w 16"/>
                  <a:gd name="T3" fmla="*/ 9 w 16"/>
                  <a:gd name="T4" fmla="*/ 12 w 16"/>
                  <a:gd name="T5" fmla="*/ 16 w 1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</a:cxnLst>
                <a:rect l="0" t="0" r="r" b="b"/>
                <a:pathLst>
                  <a:path w="1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6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8" name="Line 571"/>
              <p:cNvSpPr>
                <a:spLocks noChangeShapeType="1"/>
              </p:cNvSpPr>
              <p:nvPr/>
            </p:nvSpPr>
            <p:spPr bwMode="auto">
              <a:xfrm flipV="1">
                <a:off x="1959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9" name="Freeform 572"/>
              <p:cNvSpPr>
                <a:spLocks/>
              </p:cNvSpPr>
              <p:nvPr/>
            </p:nvSpPr>
            <p:spPr bwMode="auto">
              <a:xfrm>
                <a:off x="1964" y="3596"/>
                <a:ext cx="17" cy="1"/>
              </a:xfrm>
              <a:custGeom>
                <a:avLst/>
                <a:gdLst>
                  <a:gd name="T0" fmla="*/ 0 w 18"/>
                  <a:gd name="T1" fmla="*/ 3 w 18"/>
                  <a:gd name="T2" fmla="*/ 6 w 18"/>
                  <a:gd name="T3" fmla="*/ 11 w 18"/>
                  <a:gd name="T4" fmla="*/ 14 w 18"/>
                  <a:gd name="T5" fmla="*/ 18 w 18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</a:cxnLst>
                <a:rect l="0" t="0" r="r" b="b"/>
                <a:pathLst>
                  <a:path w="18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11" y="0"/>
                    </a:lnTo>
                    <a:lnTo>
                      <a:pt x="14" y="0"/>
                    </a:lnTo>
                    <a:lnTo>
                      <a:pt x="18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0" name="Line 573"/>
              <p:cNvSpPr>
                <a:spLocks noChangeShapeType="1"/>
              </p:cNvSpPr>
              <p:nvPr/>
            </p:nvSpPr>
            <p:spPr bwMode="auto">
              <a:xfrm flipV="1">
                <a:off x="1982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1" name="Line 574"/>
              <p:cNvSpPr>
                <a:spLocks noChangeShapeType="1"/>
              </p:cNvSpPr>
              <p:nvPr/>
            </p:nvSpPr>
            <p:spPr bwMode="auto">
              <a:xfrm flipV="1">
                <a:off x="1993" y="3587"/>
                <a:ext cx="4" cy="5"/>
              </a:xfrm>
              <a:prstGeom prst="line">
                <a:avLst/>
              </a:prstGeom>
              <a:noFill/>
              <a:ln w="26988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2" name="Freeform 575"/>
              <p:cNvSpPr>
                <a:spLocks/>
              </p:cNvSpPr>
              <p:nvPr/>
            </p:nvSpPr>
            <p:spPr bwMode="auto">
              <a:xfrm>
                <a:off x="1997" y="3587"/>
                <a:ext cx="5" cy="9"/>
              </a:xfrm>
              <a:custGeom>
                <a:avLst/>
                <a:gdLst>
                  <a:gd name="T0" fmla="*/ 0 w 6"/>
                  <a:gd name="T1" fmla="*/ 0 h 9"/>
                  <a:gd name="T2" fmla="*/ 3 w 6"/>
                  <a:gd name="T3" fmla="*/ 7 h 9"/>
                  <a:gd name="T4" fmla="*/ 6 w 6"/>
                  <a:gd name="T5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9">
                    <a:moveTo>
                      <a:pt x="0" y="0"/>
                    </a:moveTo>
                    <a:lnTo>
                      <a:pt x="3" y="7"/>
                    </a:lnTo>
                    <a:lnTo>
                      <a:pt x="6" y="9"/>
                    </a:lnTo>
                  </a:path>
                </a:pathLst>
              </a:custGeom>
              <a:noFill/>
              <a:ln w="23813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" name="Freeform 576"/>
              <p:cNvSpPr>
                <a:spLocks/>
              </p:cNvSpPr>
              <p:nvPr/>
            </p:nvSpPr>
            <p:spPr bwMode="auto">
              <a:xfrm>
                <a:off x="2002" y="3596"/>
                <a:ext cx="7" cy="1"/>
              </a:xfrm>
              <a:custGeom>
                <a:avLst/>
                <a:gdLst>
                  <a:gd name="T0" fmla="*/ 0 w 7"/>
                  <a:gd name="T1" fmla="*/ 3 w 7"/>
                  <a:gd name="T2" fmla="*/ 7 w 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7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4" name="Line 577"/>
              <p:cNvSpPr>
                <a:spLocks noChangeShapeType="1"/>
              </p:cNvSpPr>
              <p:nvPr/>
            </p:nvSpPr>
            <p:spPr bwMode="auto">
              <a:xfrm flipV="1">
                <a:off x="2009" y="3592"/>
                <a:ext cx="3" cy="3"/>
              </a:xfrm>
              <a:prstGeom prst="line">
                <a:avLst/>
              </a:prstGeom>
              <a:noFill/>
              <a:ln w="26988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5" name="Freeform 578"/>
              <p:cNvSpPr>
                <a:spLocks/>
              </p:cNvSpPr>
              <p:nvPr/>
            </p:nvSpPr>
            <p:spPr bwMode="auto">
              <a:xfrm>
                <a:off x="2012" y="3592"/>
                <a:ext cx="8" cy="1"/>
              </a:xfrm>
              <a:custGeom>
                <a:avLst/>
                <a:gdLst>
                  <a:gd name="T0" fmla="*/ 0 w 8"/>
                  <a:gd name="T1" fmla="*/ 5 w 8"/>
                  <a:gd name="T2" fmla="*/ 8 w 8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6" name="Line 579"/>
              <p:cNvSpPr>
                <a:spLocks noChangeShapeType="1"/>
              </p:cNvSpPr>
              <p:nvPr/>
            </p:nvSpPr>
            <p:spPr bwMode="auto">
              <a:xfrm>
                <a:off x="2020" y="3592"/>
                <a:ext cx="1" cy="3"/>
              </a:xfrm>
              <a:prstGeom prst="line">
                <a:avLst/>
              </a:prstGeom>
              <a:noFill/>
              <a:ln w="26988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7" name="Freeform 580"/>
              <p:cNvSpPr>
                <a:spLocks/>
              </p:cNvSpPr>
              <p:nvPr/>
            </p:nvSpPr>
            <p:spPr bwMode="auto">
              <a:xfrm>
                <a:off x="2022" y="3596"/>
                <a:ext cx="64" cy="1"/>
              </a:xfrm>
              <a:custGeom>
                <a:avLst/>
                <a:gdLst>
                  <a:gd name="T0" fmla="*/ 0 w 66"/>
                  <a:gd name="T1" fmla="*/ 3 w 66"/>
                  <a:gd name="T2" fmla="*/ 6 w 66"/>
                  <a:gd name="T3" fmla="*/ 10 w 66"/>
                  <a:gd name="T4" fmla="*/ 13 w 66"/>
                  <a:gd name="T5" fmla="*/ 16 w 66"/>
                  <a:gd name="T6" fmla="*/ 19 w 66"/>
                  <a:gd name="T7" fmla="*/ 22 w 66"/>
                  <a:gd name="T8" fmla="*/ 26 w 66"/>
                  <a:gd name="T9" fmla="*/ 29 w 66"/>
                  <a:gd name="T10" fmla="*/ 34 w 66"/>
                  <a:gd name="T11" fmla="*/ 37 w 66"/>
                  <a:gd name="T12" fmla="*/ 40 w 66"/>
                  <a:gd name="T13" fmla="*/ 43 w 66"/>
                  <a:gd name="T14" fmla="*/ 47 w 66"/>
                  <a:gd name="T15" fmla="*/ 50 w 66"/>
                  <a:gd name="T16" fmla="*/ 53 w 66"/>
                  <a:gd name="T17" fmla="*/ 56 w 66"/>
                  <a:gd name="T18" fmla="*/ 59 w 66"/>
                  <a:gd name="T19" fmla="*/ 63 w 66"/>
                  <a:gd name="T20" fmla="*/ 66 w 6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</a:cxnLst>
                <a:rect l="0" t="0" r="r" b="b"/>
                <a:pathLst>
                  <a:path w="6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2" y="0"/>
                    </a:lnTo>
                    <a:lnTo>
                      <a:pt x="26" y="0"/>
                    </a:lnTo>
                    <a:lnTo>
                      <a:pt x="29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7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59" y="0"/>
                    </a:lnTo>
                    <a:lnTo>
                      <a:pt x="63" y="0"/>
                    </a:lnTo>
                    <a:lnTo>
                      <a:pt x="66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8" name="Line 581"/>
              <p:cNvSpPr>
                <a:spLocks noChangeShapeType="1"/>
              </p:cNvSpPr>
              <p:nvPr/>
            </p:nvSpPr>
            <p:spPr bwMode="auto">
              <a:xfrm flipV="1">
                <a:off x="2087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9" name="Freeform 582"/>
              <p:cNvSpPr>
                <a:spLocks/>
              </p:cNvSpPr>
              <p:nvPr/>
            </p:nvSpPr>
            <p:spPr bwMode="auto">
              <a:xfrm>
                <a:off x="2092" y="3596"/>
                <a:ext cx="20" cy="1"/>
              </a:xfrm>
              <a:custGeom>
                <a:avLst/>
                <a:gdLst>
                  <a:gd name="T0" fmla="*/ 0 w 21"/>
                  <a:gd name="T1" fmla="*/ 5 w 21"/>
                  <a:gd name="T2" fmla="*/ 8 w 21"/>
                  <a:gd name="T3" fmla="*/ 11 w 21"/>
                  <a:gd name="T4" fmla="*/ 15 w 21"/>
                  <a:gd name="T5" fmla="*/ 18 w 21"/>
                  <a:gd name="T6" fmla="*/ 21 w 2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</a:cxnLst>
                <a:rect l="0" t="0" r="r" b="b"/>
                <a:pathLst>
                  <a:path w="21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0" name="Line 583"/>
              <p:cNvSpPr>
                <a:spLocks noChangeShapeType="1"/>
              </p:cNvSpPr>
              <p:nvPr/>
            </p:nvSpPr>
            <p:spPr bwMode="auto">
              <a:xfrm flipV="1">
                <a:off x="2113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1" name="Line 584"/>
              <p:cNvSpPr>
                <a:spLocks noChangeShapeType="1"/>
              </p:cNvSpPr>
              <p:nvPr/>
            </p:nvSpPr>
            <p:spPr bwMode="auto">
              <a:xfrm>
                <a:off x="2115" y="359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2" name="Line 585"/>
              <p:cNvSpPr>
                <a:spLocks noChangeShapeType="1"/>
              </p:cNvSpPr>
              <p:nvPr/>
            </p:nvSpPr>
            <p:spPr bwMode="auto">
              <a:xfrm>
                <a:off x="2118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" name="Freeform 586"/>
              <p:cNvSpPr>
                <a:spLocks/>
              </p:cNvSpPr>
              <p:nvPr/>
            </p:nvSpPr>
            <p:spPr bwMode="auto">
              <a:xfrm>
                <a:off x="2121" y="3596"/>
                <a:ext cx="449" cy="1"/>
              </a:xfrm>
              <a:custGeom>
                <a:avLst/>
                <a:gdLst>
                  <a:gd name="T0" fmla="*/ 6 w 467"/>
                  <a:gd name="T1" fmla="*/ 17 w 467"/>
                  <a:gd name="T2" fmla="*/ 27 w 467"/>
                  <a:gd name="T3" fmla="*/ 37 w 467"/>
                  <a:gd name="T4" fmla="*/ 46 w 467"/>
                  <a:gd name="T5" fmla="*/ 58 w 467"/>
                  <a:gd name="T6" fmla="*/ 67 w 467"/>
                  <a:gd name="T7" fmla="*/ 77 w 467"/>
                  <a:gd name="T8" fmla="*/ 86 w 467"/>
                  <a:gd name="T9" fmla="*/ 98 w 467"/>
                  <a:gd name="T10" fmla="*/ 107 w 467"/>
                  <a:gd name="T11" fmla="*/ 117 w 467"/>
                  <a:gd name="T12" fmla="*/ 127 w 467"/>
                  <a:gd name="T13" fmla="*/ 136 w 467"/>
                  <a:gd name="T14" fmla="*/ 147 w 467"/>
                  <a:gd name="T15" fmla="*/ 157 w 467"/>
                  <a:gd name="T16" fmla="*/ 167 w 467"/>
                  <a:gd name="T17" fmla="*/ 176 w 467"/>
                  <a:gd name="T18" fmla="*/ 188 w 467"/>
                  <a:gd name="T19" fmla="*/ 197 w 467"/>
                  <a:gd name="T20" fmla="*/ 207 w 467"/>
                  <a:gd name="T21" fmla="*/ 217 w 467"/>
                  <a:gd name="T22" fmla="*/ 228 w 467"/>
                  <a:gd name="T23" fmla="*/ 237 w 467"/>
                  <a:gd name="T24" fmla="*/ 247 w 467"/>
                  <a:gd name="T25" fmla="*/ 257 w 467"/>
                  <a:gd name="T26" fmla="*/ 268 w 467"/>
                  <a:gd name="T27" fmla="*/ 278 w 467"/>
                  <a:gd name="T28" fmla="*/ 287 w 467"/>
                  <a:gd name="T29" fmla="*/ 297 w 467"/>
                  <a:gd name="T30" fmla="*/ 308 w 467"/>
                  <a:gd name="T31" fmla="*/ 318 w 467"/>
                  <a:gd name="T32" fmla="*/ 327 w 467"/>
                  <a:gd name="T33" fmla="*/ 337 w 467"/>
                  <a:gd name="T34" fmla="*/ 348 w 467"/>
                  <a:gd name="T35" fmla="*/ 358 w 467"/>
                  <a:gd name="T36" fmla="*/ 367 w 467"/>
                  <a:gd name="T37" fmla="*/ 377 w 467"/>
                  <a:gd name="T38" fmla="*/ 387 w 467"/>
                  <a:gd name="T39" fmla="*/ 398 w 467"/>
                  <a:gd name="T40" fmla="*/ 408 w 467"/>
                  <a:gd name="T41" fmla="*/ 417 w 467"/>
                  <a:gd name="T42" fmla="*/ 427 w 467"/>
                  <a:gd name="T43" fmla="*/ 438 w 467"/>
                  <a:gd name="T44" fmla="*/ 448 w 467"/>
                  <a:gd name="T45" fmla="*/ 457 w 467"/>
                  <a:gd name="T46" fmla="*/ 467 w 46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  <a:cxn ang="0">
                    <a:pos x="T41" y="0"/>
                  </a:cxn>
                  <a:cxn ang="0">
                    <a:pos x="T42" y="0"/>
                  </a:cxn>
                  <a:cxn ang="0">
                    <a:pos x="T43" y="0"/>
                  </a:cxn>
                  <a:cxn ang="0">
                    <a:pos x="T44" y="0"/>
                  </a:cxn>
                  <a:cxn ang="0">
                    <a:pos x="T45" y="0"/>
                  </a:cxn>
                  <a:cxn ang="0">
                    <a:pos x="T46" y="0"/>
                  </a:cxn>
                </a:cxnLst>
                <a:rect l="0" t="0" r="r" b="b"/>
                <a:pathLst>
                  <a:path w="467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4" y="0"/>
                    </a:lnTo>
                    <a:lnTo>
                      <a:pt x="17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3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8" y="0"/>
                    </a:lnTo>
                    <a:lnTo>
                      <a:pt x="61" y="0"/>
                    </a:lnTo>
                    <a:lnTo>
                      <a:pt x="64" y="0"/>
                    </a:lnTo>
                    <a:lnTo>
                      <a:pt x="67" y="0"/>
                    </a:lnTo>
                    <a:lnTo>
                      <a:pt x="70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0"/>
                    </a:lnTo>
                    <a:lnTo>
                      <a:pt x="83" y="0"/>
                    </a:lnTo>
                    <a:lnTo>
                      <a:pt x="86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98" y="0"/>
                    </a:lnTo>
                    <a:lnTo>
                      <a:pt x="101" y="0"/>
                    </a:lnTo>
                    <a:lnTo>
                      <a:pt x="104" y="0"/>
                    </a:lnTo>
                    <a:lnTo>
                      <a:pt x="107" y="0"/>
                    </a:lnTo>
                    <a:lnTo>
                      <a:pt x="111" y="0"/>
                    </a:lnTo>
                    <a:lnTo>
                      <a:pt x="114" y="0"/>
                    </a:lnTo>
                    <a:lnTo>
                      <a:pt x="117" y="0"/>
                    </a:lnTo>
                    <a:lnTo>
                      <a:pt x="120" y="0"/>
                    </a:lnTo>
                    <a:lnTo>
                      <a:pt x="123" y="0"/>
                    </a:lnTo>
                    <a:lnTo>
                      <a:pt x="127" y="0"/>
                    </a:lnTo>
                    <a:lnTo>
                      <a:pt x="130" y="0"/>
                    </a:lnTo>
                    <a:lnTo>
                      <a:pt x="133" y="0"/>
                    </a:lnTo>
                    <a:lnTo>
                      <a:pt x="136" y="0"/>
                    </a:lnTo>
                    <a:lnTo>
                      <a:pt x="141" y="0"/>
                    </a:lnTo>
                    <a:lnTo>
                      <a:pt x="144" y="0"/>
                    </a:lnTo>
                    <a:lnTo>
                      <a:pt x="147" y="0"/>
                    </a:lnTo>
                    <a:lnTo>
                      <a:pt x="151" y="0"/>
                    </a:lnTo>
                    <a:lnTo>
                      <a:pt x="154" y="0"/>
                    </a:lnTo>
                    <a:lnTo>
                      <a:pt x="157" y="0"/>
                    </a:lnTo>
                    <a:lnTo>
                      <a:pt x="160" y="0"/>
                    </a:lnTo>
                    <a:lnTo>
                      <a:pt x="164" y="0"/>
                    </a:lnTo>
                    <a:lnTo>
                      <a:pt x="167" y="0"/>
                    </a:lnTo>
                    <a:lnTo>
                      <a:pt x="170" y="0"/>
                    </a:lnTo>
                    <a:lnTo>
                      <a:pt x="173" y="0"/>
                    </a:lnTo>
                    <a:lnTo>
                      <a:pt x="176" y="0"/>
                    </a:lnTo>
                    <a:lnTo>
                      <a:pt x="181" y="0"/>
                    </a:lnTo>
                    <a:lnTo>
                      <a:pt x="184" y="0"/>
                    </a:lnTo>
                    <a:lnTo>
                      <a:pt x="188" y="0"/>
                    </a:lnTo>
                    <a:lnTo>
                      <a:pt x="191" y="0"/>
                    </a:lnTo>
                    <a:lnTo>
                      <a:pt x="194" y="0"/>
                    </a:lnTo>
                    <a:lnTo>
                      <a:pt x="197" y="0"/>
                    </a:lnTo>
                    <a:lnTo>
                      <a:pt x="200" y="0"/>
                    </a:lnTo>
                    <a:lnTo>
                      <a:pt x="204" y="0"/>
                    </a:lnTo>
                    <a:lnTo>
                      <a:pt x="207" y="0"/>
                    </a:lnTo>
                    <a:lnTo>
                      <a:pt x="210" y="0"/>
                    </a:lnTo>
                    <a:lnTo>
                      <a:pt x="213" y="0"/>
                    </a:lnTo>
                    <a:lnTo>
                      <a:pt x="217" y="0"/>
                    </a:lnTo>
                    <a:lnTo>
                      <a:pt x="220" y="0"/>
                    </a:lnTo>
                    <a:lnTo>
                      <a:pt x="225" y="0"/>
                    </a:lnTo>
                    <a:lnTo>
                      <a:pt x="228" y="0"/>
                    </a:lnTo>
                    <a:lnTo>
                      <a:pt x="231" y="0"/>
                    </a:lnTo>
                    <a:lnTo>
                      <a:pt x="234" y="0"/>
                    </a:lnTo>
                    <a:lnTo>
                      <a:pt x="237" y="0"/>
                    </a:lnTo>
                    <a:lnTo>
                      <a:pt x="241" y="0"/>
                    </a:lnTo>
                    <a:lnTo>
                      <a:pt x="244" y="0"/>
                    </a:lnTo>
                    <a:lnTo>
                      <a:pt x="247" y="0"/>
                    </a:lnTo>
                    <a:lnTo>
                      <a:pt x="250" y="0"/>
                    </a:lnTo>
                    <a:lnTo>
                      <a:pt x="253" y="0"/>
                    </a:lnTo>
                    <a:lnTo>
                      <a:pt x="257" y="0"/>
                    </a:lnTo>
                    <a:lnTo>
                      <a:pt x="260" y="0"/>
                    </a:lnTo>
                    <a:lnTo>
                      <a:pt x="265" y="0"/>
                    </a:lnTo>
                    <a:lnTo>
                      <a:pt x="268" y="0"/>
                    </a:lnTo>
                    <a:lnTo>
                      <a:pt x="271" y="0"/>
                    </a:lnTo>
                    <a:lnTo>
                      <a:pt x="274" y="0"/>
                    </a:lnTo>
                    <a:lnTo>
                      <a:pt x="278" y="0"/>
                    </a:lnTo>
                    <a:lnTo>
                      <a:pt x="281" y="0"/>
                    </a:lnTo>
                    <a:lnTo>
                      <a:pt x="284" y="0"/>
                    </a:lnTo>
                    <a:lnTo>
                      <a:pt x="287" y="0"/>
                    </a:lnTo>
                    <a:lnTo>
                      <a:pt x="290" y="0"/>
                    </a:lnTo>
                    <a:lnTo>
                      <a:pt x="294" y="0"/>
                    </a:lnTo>
                    <a:lnTo>
                      <a:pt x="297" y="0"/>
                    </a:lnTo>
                    <a:lnTo>
                      <a:pt x="300" y="0"/>
                    </a:lnTo>
                    <a:lnTo>
                      <a:pt x="303" y="0"/>
                    </a:lnTo>
                    <a:lnTo>
                      <a:pt x="308" y="0"/>
                    </a:lnTo>
                    <a:lnTo>
                      <a:pt x="311" y="0"/>
                    </a:lnTo>
                    <a:lnTo>
                      <a:pt x="314" y="0"/>
                    </a:lnTo>
                    <a:lnTo>
                      <a:pt x="318" y="0"/>
                    </a:lnTo>
                    <a:lnTo>
                      <a:pt x="321" y="0"/>
                    </a:lnTo>
                    <a:lnTo>
                      <a:pt x="324" y="0"/>
                    </a:lnTo>
                    <a:lnTo>
                      <a:pt x="327" y="0"/>
                    </a:lnTo>
                    <a:lnTo>
                      <a:pt x="331" y="0"/>
                    </a:lnTo>
                    <a:lnTo>
                      <a:pt x="334" y="0"/>
                    </a:lnTo>
                    <a:lnTo>
                      <a:pt x="337" y="0"/>
                    </a:lnTo>
                    <a:lnTo>
                      <a:pt x="340" y="0"/>
                    </a:lnTo>
                    <a:lnTo>
                      <a:pt x="343" y="0"/>
                    </a:lnTo>
                    <a:lnTo>
                      <a:pt x="348" y="0"/>
                    </a:lnTo>
                    <a:lnTo>
                      <a:pt x="351" y="0"/>
                    </a:lnTo>
                    <a:lnTo>
                      <a:pt x="355" y="0"/>
                    </a:lnTo>
                    <a:lnTo>
                      <a:pt x="358" y="0"/>
                    </a:lnTo>
                    <a:lnTo>
                      <a:pt x="361" y="0"/>
                    </a:lnTo>
                    <a:lnTo>
                      <a:pt x="364" y="0"/>
                    </a:lnTo>
                    <a:lnTo>
                      <a:pt x="367" y="0"/>
                    </a:lnTo>
                    <a:lnTo>
                      <a:pt x="371" y="0"/>
                    </a:lnTo>
                    <a:lnTo>
                      <a:pt x="374" y="0"/>
                    </a:lnTo>
                    <a:lnTo>
                      <a:pt x="377" y="0"/>
                    </a:lnTo>
                    <a:lnTo>
                      <a:pt x="380" y="0"/>
                    </a:lnTo>
                    <a:lnTo>
                      <a:pt x="384" y="0"/>
                    </a:lnTo>
                    <a:lnTo>
                      <a:pt x="387" y="0"/>
                    </a:lnTo>
                    <a:lnTo>
                      <a:pt x="392" y="0"/>
                    </a:lnTo>
                    <a:lnTo>
                      <a:pt x="395" y="0"/>
                    </a:lnTo>
                    <a:lnTo>
                      <a:pt x="398" y="0"/>
                    </a:lnTo>
                    <a:lnTo>
                      <a:pt x="401" y="0"/>
                    </a:lnTo>
                    <a:lnTo>
                      <a:pt x="404" y="0"/>
                    </a:lnTo>
                    <a:lnTo>
                      <a:pt x="408" y="0"/>
                    </a:lnTo>
                    <a:lnTo>
                      <a:pt x="411" y="0"/>
                    </a:lnTo>
                    <a:lnTo>
                      <a:pt x="414" y="0"/>
                    </a:lnTo>
                    <a:lnTo>
                      <a:pt x="417" y="0"/>
                    </a:lnTo>
                    <a:lnTo>
                      <a:pt x="420" y="0"/>
                    </a:lnTo>
                    <a:lnTo>
                      <a:pt x="424" y="0"/>
                    </a:lnTo>
                    <a:lnTo>
                      <a:pt x="427" y="0"/>
                    </a:lnTo>
                    <a:lnTo>
                      <a:pt x="432" y="0"/>
                    </a:lnTo>
                    <a:lnTo>
                      <a:pt x="435" y="0"/>
                    </a:lnTo>
                    <a:lnTo>
                      <a:pt x="438" y="0"/>
                    </a:lnTo>
                    <a:lnTo>
                      <a:pt x="441" y="0"/>
                    </a:lnTo>
                    <a:lnTo>
                      <a:pt x="445" y="0"/>
                    </a:lnTo>
                    <a:lnTo>
                      <a:pt x="448" y="0"/>
                    </a:lnTo>
                    <a:lnTo>
                      <a:pt x="451" y="0"/>
                    </a:lnTo>
                    <a:lnTo>
                      <a:pt x="454" y="0"/>
                    </a:lnTo>
                    <a:lnTo>
                      <a:pt x="457" y="0"/>
                    </a:lnTo>
                    <a:lnTo>
                      <a:pt x="461" y="0"/>
                    </a:lnTo>
                    <a:lnTo>
                      <a:pt x="464" y="0"/>
                    </a:lnTo>
                    <a:lnTo>
                      <a:pt x="467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4" name="Line 587"/>
              <p:cNvSpPr>
                <a:spLocks noChangeShapeType="1"/>
              </p:cNvSpPr>
              <p:nvPr/>
            </p:nvSpPr>
            <p:spPr bwMode="auto">
              <a:xfrm flipV="1">
                <a:off x="2571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5" name="Freeform 588"/>
              <p:cNvSpPr>
                <a:spLocks/>
              </p:cNvSpPr>
              <p:nvPr/>
            </p:nvSpPr>
            <p:spPr bwMode="auto">
              <a:xfrm>
                <a:off x="2572" y="3594"/>
                <a:ext cx="27" cy="1"/>
              </a:xfrm>
              <a:custGeom>
                <a:avLst/>
                <a:gdLst>
                  <a:gd name="T0" fmla="*/ 0 w 28"/>
                  <a:gd name="T1" fmla="*/ 5 w 28"/>
                  <a:gd name="T2" fmla="*/ 8 w 28"/>
                  <a:gd name="T3" fmla="*/ 11 w 28"/>
                  <a:gd name="T4" fmla="*/ 15 w 28"/>
                  <a:gd name="T5" fmla="*/ 18 w 28"/>
                  <a:gd name="T6" fmla="*/ 21 w 28"/>
                  <a:gd name="T7" fmla="*/ 24 w 28"/>
                  <a:gd name="T8" fmla="*/ 28 w 28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</a:cxnLst>
                <a:rect l="0" t="0" r="r" b="b"/>
                <a:pathLst>
                  <a:path w="28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8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6" name="Line 589"/>
              <p:cNvSpPr>
                <a:spLocks noChangeShapeType="1"/>
              </p:cNvSpPr>
              <p:nvPr/>
            </p:nvSpPr>
            <p:spPr bwMode="auto">
              <a:xfrm flipV="1">
                <a:off x="2599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7" name="Freeform 590"/>
              <p:cNvSpPr>
                <a:spLocks/>
              </p:cNvSpPr>
              <p:nvPr/>
            </p:nvSpPr>
            <p:spPr bwMode="auto">
              <a:xfrm>
                <a:off x="2602" y="3592"/>
                <a:ext cx="9" cy="1"/>
              </a:xfrm>
              <a:custGeom>
                <a:avLst/>
                <a:gdLst>
                  <a:gd name="T0" fmla="*/ 0 w 9"/>
                  <a:gd name="T1" fmla="*/ 3 w 9"/>
                  <a:gd name="T2" fmla="*/ 6 w 9"/>
                  <a:gd name="T3" fmla="*/ 9 w 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9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8" name="Line 591"/>
              <p:cNvSpPr>
                <a:spLocks noChangeShapeType="1"/>
              </p:cNvSpPr>
              <p:nvPr/>
            </p:nvSpPr>
            <p:spPr bwMode="auto">
              <a:xfrm flipV="1">
                <a:off x="2611" y="3591"/>
                <a:ext cx="5" cy="1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9" name="Freeform 592"/>
              <p:cNvSpPr>
                <a:spLocks/>
              </p:cNvSpPr>
              <p:nvPr/>
            </p:nvSpPr>
            <p:spPr bwMode="auto">
              <a:xfrm>
                <a:off x="2616" y="3591"/>
                <a:ext cx="6" cy="1"/>
              </a:xfrm>
              <a:custGeom>
                <a:avLst/>
                <a:gdLst>
                  <a:gd name="T0" fmla="*/ 0 w 7"/>
                  <a:gd name="T1" fmla="*/ 3 w 7"/>
                  <a:gd name="T2" fmla="*/ 7 w 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7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0" name="Line 593"/>
              <p:cNvSpPr>
                <a:spLocks noChangeShapeType="1"/>
              </p:cNvSpPr>
              <p:nvPr/>
            </p:nvSpPr>
            <p:spPr bwMode="auto">
              <a:xfrm flipV="1">
                <a:off x="2622" y="3589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1" name="Freeform 594"/>
              <p:cNvSpPr>
                <a:spLocks/>
              </p:cNvSpPr>
              <p:nvPr/>
            </p:nvSpPr>
            <p:spPr bwMode="auto">
              <a:xfrm>
                <a:off x="2625" y="3589"/>
                <a:ext cx="9" cy="1"/>
              </a:xfrm>
              <a:custGeom>
                <a:avLst/>
                <a:gdLst>
                  <a:gd name="T0" fmla="*/ 0 w 9"/>
                  <a:gd name="T1" fmla="*/ 3 w 9"/>
                  <a:gd name="T2" fmla="*/ 6 w 9"/>
                  <a:gd name="T3" fmla="*/ 9 w 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9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2" name="Line 595"/>
              <p:cNvSpPr>
                <a:spLocks noChangeShapeType="1"/>
              </p:cNvSpPr>
              <p:nvPr/>
            </p:nvSpPr>
            <p:spPr bwMode="auto">
              <a:xfrm flipV="1">
                <a:off x="2634" y="3587"/>
                <a:ext cx="4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3" name="Line 596"/>
              <p:cNvSpPr>
                <a:spLocks noChangeShapeType="1"/>
              </p:cNvSpPr>
              <p:nvPr/>
            </p:nvSpPr>
            <p:spPr bwMode="auto">
              <a:xfrm>
                <a:off x="2638" y="3587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" name="Freeform 597"/>
              <p:cNvSpPr>
                <a:spLocks/>
              </p:cNvSpPr>
              <p:nvPr/>
            </p:nvSpPr>
            <p:spPr bwMode="auto">
              <a:xfrm>
                <a:off x="2641" y="3579"/>
                <a:ext cx="17" cy="8"/>
              </a:xfrm>
              <a:custGeom>
                <a:avLst/>
                <a:gdLst>
                  <a:gd name="T0" fmla="*/ 0 w 18"/>
                  <a:gd name="T1" fmla="*/ 9 h 9"/>
                  <a:gd name="T2" fmla="*/ 3 w 18"/>
                  <a:gd name="T3" fmla="*/ 7 h 9"/>
                  <a:gd name="T4" fmla="*/ 6 w 18"/>
                  <a:gd name="T5" fmla="*/ 6 h 9"/>
                  <a:gd name="T6" fmla="*/ 10 w 18"/>
                  <a:gd name="T7" fmla="*/ 4 h 9"/>
                  <a:gd name="T8" fmla="*/ 13 w 18"/>
                  <a:gd name="T9" fmla="*/ 2 h 9"/>
                  <a:gd name="T10" fmla="*/ 18 w 18"/>
                  <a:gd name="T11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" h="9">
                    <a:moveTo>
                      <a:pt x="0" y="9"/>
                    </a:moveTo>
                    <a:lnTo>
                      <a:pt x="3" y="7"/>
                    </a:lnTo>
                    <a:lnTo>
                      <a:pt x="6" y="6"/>
                    </a:lnTo>
                    <a:lnTo>
                      <a:pt x="10" y="4"/>
                    </a:lnTo>
                    <a:lnTo>
                      <a:pt x="13" y="2"/>
                    </a:lnTo>
                    <a:lnTo>
                      <a:pt x="18" y="0"/>
                    </a:lnTo>
                  </a:path>
                </a:pathLst>
              </a:custGeom>
              <a:noFill/>
              <a:ln w="23813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5" name="Freeform 598"/>
              <p:cNvSpPr>
                <a:spLocks/>
              </p:cNvSpPr>
              <p:nvPr/>
            </p:nvSpPr>
            <p:spPr bwMode="auto">
              <a:xfrm>
                <a:off x="2658" y="3565"/>
                <a:ext cx="8" cy="14"/>
              </a:xfrm>
              <a:custGeom>
                <a:avLst/>
                <a:gdLst>
                  <a:gd name="T0" fmla="*/ 0 w 9"/>
                  <a:gd name="T1" fmla="*/ 14 h 14"/>
                  <a:gd name="T2" fmla="*/ 3 w 9"/>
                  <a:gd name="T3" fmla="*/ 11 h 14"/>
                  <a:gd name="T4" fmla="*/ 6 w 9"/>
                  <a:gd name="T5" fmla="*/ 5 h 14"/>
                  <a:gd name="T6" fmla="*/ 9 w 9"/>
                  <a:gd name="T7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" h="14">
                    <a:moveTo>
                      <a:pt x="0" y="14"/>
                    </a:moveTo>
                    <a:lnTo>
                      <a:pt x="3" y="11"/>
                    </a:lnTo>
                    <a:lnTo>
                      <a:pt x="6" y="5"/>
                    </a:lnTo>
                    <a:lnTo>
                      <a:pt x="9" y="0"/>
                    </a:lnTo>
                  </a:path>
                </a:pathLst>
              </a:custGeom>
              <a:noFill/>
              <a:ln w="26988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6" name="Freeform 599"/>
              <p:cNvSpPr>
                <a:spLocks/>
              </p:cNvSpPr>
              <p:nvPr/>
            </p:nvSpPr>
            <p:spPr bwMode="auto">
              <a:xfrm>
                <a:off x="2666" y="3546"/>
                <a:ext cx="7" cy="19"/>
              </a:xfrm>
              <a:custGeom>
                <a:avLst/>
                <a:gdLst>
                  <a:gd name="T0" fmla="*/ 0 w 7"/>
                  <a:gd name="T1" fmla="*/ 20 h 20"/>
                  <a:gd name="T2" fmla="*/ 3 w 7"/>
                  <a:gd name="T3" fmla="*/ 11 h 20"/>
                  <a:gd name="T4" fmla="*/ 7 w 7"/>
                  <a:gd name="T5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20">
                    <a:moveTo>
                      <a:pt x="0" y="20"/>
                    </a:moveTo>
                    <a:lnTo>
                      <a:pt x="3" y="11"/>
                    </a:lnTo>
                    <a:lnTo>
                      <a:pt x="7" y="0"/>
                    </a:lnTo>
                  </a:path>
                </a:pathLst>
              </a:custGeom>
              <a:noFill/>
              <a:ln w="23813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7" name="Freeform 600"/>
              <p:cNvSpPr>
                <a:spLocks/>
              </p:cNvSpPr>
              <p:nvPr/>
            </p:nvSpPr>
            <p:spPr bwMode="auto">
              <a:xfrm>
                <a:off x="2673" y="3493"/>
                <a:ext cx="9" cy="53"/>
              </a:xfrm>
              <a:custGeom>
                <a:avLst/>
                <a:gdLst>
                  <a:gd name="T0" fmla="*/ 0 w 9"/>
                  <a:gd name="T1" fmla="*/ 55 h 55"/>
                  <a:gd name="T2" fmla="*/ 3 w 9"/>
                  <a:gd name="T3" fmla="*/ 41 h 55"/>
                  <a:gd name="T4" fmla="*/ 6 w 9"/>
                  <a:gd name="T5" fmla="*/ 23 h 55"/>
                  <a:gd name="T6" fmla="*/ 9 w 9"/>
                  <a:gd name="T7" fmla="*/ 0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" h="55">
                    <a:moveTo>
                      <a:pt x="0" y="55"/>
                    </a:moveTo>
                    <a:lnTo>
                      <a:pt x="3" y="41"/>
                    </a:lnTo>
                    <a:lnTo>
                      <a:pt x="6" y="23"/>
                    </a:lnTo>
                    <a:lnTo>
                      <a:pt x="9" y="0"/>
                    </a:lnTo>
                  </a:path>
                </a:pathLst>
              </a:custGeom>
              <a:noFill/>
              <a:ln w="20638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8" name="Freeform 601"/>
              <p:cNvSpPr>
                <a:spLocks/>
              </p:cNvSpPr>
              <p:nvPr/>
            </p:nvSpPr>
            <p:spPr bwMode="auto">
              <a:xfrm>
                <a:off x="2682" y="3405"/>
                <a:ext cx="9" cy="88"/>
              </a:xfrm>
              <a:custGeom>
                <a:avLst/>
                <a:gdLst>
                  <a:gd name="T0" fmla="*/ 0 w 10"/>
                  <a:gd name="T1" fmla="*/ 92 h 92"/>
                  <a:gd name="T2" fmla="*/ 3 w 10"/>
                  <a:gd name="T3" fmla="*/ 63 h 92"/>
                  <a:gd name="T4" fmla="*/ 7 w 10"/>
                  <a:gd name="T5" fmla="*/ 31 h 92"/>
                  <a:gd name="T6" fmla="*/ 10 w 10"/>
                  <a:gd name="T7" fmla="*/ 0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" h="92">
                    <a:moveTo>
                      <a:pt x="0" y="92"/>
                    </a:moveTo>
                    <a:lnTo>
                      <a:pt x="3" y="63"/>
                    </a:lnTo>
                    <a:lnTo>
                      <a:pt x="7" y="31"/>
                    </a:lnTo>
                    <a:lnTo>
                      <a:pt x="10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9" name="Line 602"/>
              <p:cNvSpPr>
                <a:spLocks noChangeShapeType="1"/>
              </p:cNvSpPr>
              <p:nvPr/>
            </p:nvSpPr>
            <p:spPr bwMode="auto">
              <a:xfrm flipV="1">
                <a:off x="2691" y="3377"/>
                <a:ext cx="5" cy="28"/>
              </a:xfrm>
              <a:prstGeom prst="line">
                <a:avLst/>
              </a:prstGeom>
              <a:noFill/>
              <a:ln w="20638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0" name="Line 603"/>
              <p:cNvSpPr>
                <a:spLocks noChangeShapeType="1"/>
              </p:cNvSpPr>
              <p:nvPr/>
            </p:nvSpPr>
            <p:spPr bwMode="auto">
              <a:xfrm flipV="1">
                <a:off x="2696" y="3350"/>
                <a:ext cx="3" cy="2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1" name="Line 604"/>
              <p:cNvSpPr>
                <a:spLocks noChangeShapeType="1"/>
              </p:cNvSpPr>
              <p:nvPr/>
            </p:nvSpPr>
            <p:spPr bwMode="auto">
              <a:xfrm flipV="1">
                <a:off x="2699" y="3327"/>
                <a:ext cx="3" cy="23"/>
              </a:xfrm>
              <a:prstGeom prst="line">
                <a:avLst/>
              </a:prstGeom>
              <a:noFill/>
              <a:ln w="20638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2" name="Freeform 605"/>
              <p:cNvSpPr>
                <a:spLocks/>
              </p:cNvSpPr>
              <p:nvPr/>
            </p:nvSpPr>
            <p:spPr bwMode="auto">
              <a:xfrm>
                <a:off x="2702" y="2434"/>
                <a:ext cx="69" cy="893"/>
              </a:xfrm>
              <a:custGeom>
                <a:avLst/>
                <a:gdLst>
                  <a:gd name="T0" fmla="*/ 0 w 72"/>
                  <a:gd name="T1" fmla="*/ 930 h 930"/>
                  <a:gd name="T2" fmla="*/ 3 w 72"/>
                  <a:gd name="T3" fmla="*/ 903 h 930"/>
                  <a:gd name="T4" fmla="*/ 7 w 72"/>
                  <a:gd name="T5" fmla="*/ 874 h 930"/>
                  <a:gd name="T6" fmla="*/ 10 w 72"/>
                  <a:gd name="T7" fmla="*/ 842 h 930"/>
                  <a:gd name="T8" fmla="*/ 13 w 72"/>
                  <a:gd name="T9" fmla="*/ 808 h 930"/>
                  <a:gd name="T10" fmla="*/ 16 w 72"/>
                  <a:gd name="T11" fmla="*/ 772 h 930"/>
                  <a:gd name="T12" fmla="*/ 19 w 72"/>
                  <a:gd name="T13" fmla="*/ 731 h 930"/>
                  <a:gd name="T14" fmla="*/ 23 w 72"/>
                  <a:gd name="T15" fmla="*/ 686 h 930"/>
                  <a:gd name="T16" fmla="*/ 26 w 72"/>
                  <a:gd name="T17" fmla="*/ 636 h 930"/>
                  <a:gd name="T18" fmla="*/ 29 w 72"/>
                  <a:gd name="T19" fmla="*/ 582 h 930"/>
                  <a:gd name="T20" fmla="*/ 32 w 72"/>
                  <a:gd name="T21" fmla="*/ 521 h 930"/>
                  <a:gd name="T22" fmla="*/ 37 w 72"/>
                  <a:gd name="T23" fmla="*/ 460 h 930"/>
                  <a:gd name="T24" fmla="*/ 40 w 72"/>
                  <a:gd name="T25" fmla="*/ 399 h 930"/>
                  <a:gd name="T26" fmla="*/ 43 w 72"/>
                  <a:gd name="T27" fmla="*/ 342 h 930"/>
                  <a:gd name="T28" fmla="*/ 47 w 72"/>
                  <a:gd name="T29" fmla="*/ 290 h 930"/>
                  <a:gd name="T30" fmla="*/ 50 w 72"/>
                  <a:gd name="T31" fmla="*/ 243 h 930"/>
                  <a:gd name="T32" fmla="*/ 53 w 72"/>
                  <a:gd name="T33" fmla="*/ 204 h 930"/>
                  <a:gd name="T34" fmla="*/ 56 w 72"/>
                  <a:gd name="T35" fmla="*/ 166 h 930"/>
                  <a:gd name="T36" fmla="*/ 60 w 72"/>
                  <a:gd name="T37" fmla="*/ 132 h 930"/>
                  <a:gd name="T38" fmla="*/ 63 w 72"/>
                  <a:gd name="T39" fmla="*/ 98 h 930"/>
                  <a:gd name="T40" fmla="*/ 66 w 72"/>
                  <a:gd name="T41" fmla="*/ 66 h 930"/>
                  <a:gd name="T42" fmla="*/ 69 w 72"/>
                  <a:gd name="T43" fmla="*/ 32 h 930"/>
                  <a:gd name="T44" fmla="*/ 72 w 72"/>
                  <a:gd name="T45" fmla="*/ 0 h 9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72" h="930">
                    <a:moveTo>
                      <a:pt x="0" y="930"/>
                    </a:moveTo>
                    <a:lnTo>
                      <a:pt x="3" y="903"/>
                    </a:lnTo>
                    <a:lnTo>
                      <a:pt x="7" y="874"/>
                    </a:lnTo>
                    <a:lnTo>
                      <a:pt x="10" y="842"/>
                    </a:lnTo>
                    <a:lnTo>
                      <a:pt x="13" y="808"/>
                    </a:lnTo>
                    <a:lnTo>
                      <a:pt x="16" y="772"/>
                    </a:lnTo>
                    <a:lnTo>
                      <a:pt x="19" y="731"/>
                    </a:lnTo>
                    <a:lnTo>
                      <a:pt x="23" y="686"/>
                    </a:lnTo>
                    <a:lnTo>
                      <a:pt x="26" y="636"/>
                    </a:lnTo>
                    <a:lnTo>
                      <a:pt x="29" y="582"/>
                    </a:lnTo>
                    <a:lnTo>
                      <a:pt x="32" y="521"/>
                    </a:lnTo>
                    <a:lnTo>
                      <a:pt x="37" y="460"/>
                    </a:lnTo>
                    <a:lnTo>
                      <a:pt x="40" y="399"/>
                    </a:lnTo>
                    <a:lnTo>
                      <a:pt x="43" y="342"/>
                    </a:lnTo>
                    <a:lnTo>
                      <a:pt x="47" y="290"/>
                    </a:lnTo>
                    <a:lnTo>
                      <a:pt x="50" y="243"/>
                    </a:lnTo>
                    <a:lnTo>
                      <a:pt x="53" y="204"/>
                    </a:lnTo>
                    <a:lnTo>
                      <a:pt x="56" y="166"/>
                    </a:lnTo>
                    <a:lnTo>
                      <a:pt x="60" y="132"/>
                    </a:lnTo>
                    <a:lnTo>
                      <a:pt x="63" y="98"/>
                    </a:lnTo>
                    <a:lnTo>
                      <a:pt x="66" y="66"/>
                    </a:lnTo>
                    <a:lnTo>
                      <a:pt x="69" y="32"/>
                    </a:lnTo>
                    <a:lnTo>
                      <a:pt x="72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3" name="Line 606"/>
              <p:cNvSpPr>
                <a:spLocks noChangeShapeType="1"/>
              </p:cNvSpPr>
              <p:nvPr/>
            </p:nvSpPr>
            <p:spPr bwMode="auto">
              <a:xfrm flipV="1">
                <a:off x="2771" y="2405"/>
                <a:ext cx="5" cy="29"/>
              </a:xfrm>
              <a:prstGeom prst="line">
                <a:avLst/>
              </a:prstGeom>
              <a:noFill/>
              <a:ln w="20638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" name="Line 607"/>
              <p:cNvSpPr>
                <a:spLocks noChangeShapeType="1"/>
              </p:cNvSpPr>
              <p:nvPr/>
            </p:nvSpPr>
            <p:spPr bwMode="auto">
              <a:xfrm flipV="1">
                <a:off x="2776" y="2379"/>
                <a:ext cx="3" cy="26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5" name="Freeform 608"/>
              <p:cNvSpPr>
                <a:spLocks/>
              </p:cNvSpPr>
              <p:nvPr/>
            </p:nvSpPr>
            <p:spPr bwMode="auto">
              <a:xfrm>
                <a:off x="2779" y="2343"/>
                <a:ext cx="6" cy="36"/>
              </a:xfrm>
              <a:custGeom>
                <a:avLst/>
                <a:gdLst>
                  <a:gd name="T0" fmla="*/ 0 w 7"/>
                  <a:gd name="T1" fmla="*/ 37 h 37"/>
                  <a:gd name="T2" fmla="*/ 4 w 7"/>
                  <a:gd name="T3" fmla="*/ 16 h 37"/>
                  <a:gd name="T4" fmla="*/ 7 w 7"/>
                  <a:gd name="T5" fmla="*/ 0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37">
                    <a:moveTo>
                      <a:pt x="0" y="37"/>
                    </a:moveTo>
                    <a:lnTo>
                      <a:pt x="4" y="16"/>
                    </a:lnTo>
                    <a:lnTo>
                      <a:pt x="7" y="0"/>
                    </a:lnTo>
                  </a:path>
                </a:pathLst>
              </a:custGeom>
              <a:noFill/>
              <a:ln w="20638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6" name="Freeform 609"/>
              <p:cNvSpPr>
                <a:spLocks/>
              </p:cNvSpPr>
              <p:nvPr/>
            </p:nvSpPr>
            <p:spPr bwMode="auto">
              <a:xfrm>
                <a:off x="2785" y="2322"/>
                <a:ext cx="16" cy="21"/>
              </a:xfrm>
              <a:custGeom>
                <a:avLst/>
                <a:gdLst>
                  <a:gd name="T0" fmla="*/ 0 w 16"/>
                  <a:gd name="T1" fmla="*/ 22 h 22"/>
                  <a:gd name="T2" fmla="*/ 3 w 16"/>
                  <a:gd name="T3" fmla="*/ 11 h 22"/>
                  <a:gd name="T4" fmla="*/ 6 w 16"/>
                  <a:gd name="T5" fmla="*/ 4 h 22"/>
                  <a:gd name="T6" fmla="*/ 9 w 16"/>
                  <a:gd name="T7" fmla="*/ 2 h 22"/>
                  <a:gd name="T8" fmla="*/ 13 w 16"/>
                  <a:gd name="T9" fmla="*/ 0 h 22"/>
                  <a:gd name="T10" fmla="*/ 16 w 16"/>
                  <a:gd name="T11" fmla="*/ 2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" h="22">
                    <a:moveTo>
                      <a:pt x="0" y="22"/>
                    </a:moveTo>
                    <a:lnTo>
                      <a:pt x="3" y="11"/>
                    </a:lnTo>
                    <a:lnTo>
                      <a:pt x="6" y="4"/>
                    </a:lnTo>
                    <a:lnTo>
                      <a:pt x="9" y="2"/>
                    </a:lnTo>
                    <a:lnTo>
                      <a:pt x="13" y="0"/>
                    </a:lnTo>
                    <a:lnTo>
                      <a:pt x="16" y="2"/>
                    </a:lnTo>
                  </a:path>
                </a:pathLst>
              </a:custGeom>
              <a:noFill/>
              <a:ln w="23813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7" name="Line 610"/>
              <p:cNvSpPr>
                <a:spLocks noChangeShapeType="1"/>
              </p:cNvSpPr>
              <p:nvPr/>
            </p:nvSpPr>
            <p:spPr bwMode="auto">
              <a:xfrm>
                <a:off x="2801" y="232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8" name="Line 611"/>
              <p:cNvSpPr>
                <a:spLocks noChangeShapeType="1"/>
              </p:cNvSpPr>
              <p:nvPr/>
            </p:nvSpPr>
            <p:spPr bwMode="auto">
              <a:xfrm>
                <a:off x="2804" y="2324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9" name="Freeform 612"/>
              <p:cNvSpPr>
                <a:spLocks/>
              </p:cNvSpPr>
              <p:nvPr/>
            </p:nvSpPr>
            <p:spPr bwMode="auto">
              <a:xfrm>
                <a:off x="2807" y="2326"/>
                <a:ext cx="17" cy="1"/>
              </a:xfrm>
              <a:custGeom>
                <a:avLst/>
                <a:gdLst>
                  <a:gd name="T0" fmla="*/ 0 w 18"/>
                  <a:gd name="T1" fmla="*/ 4 w 18"/>
                  <a:gd name="T2" fmla="*/ 7 w 18"/>
                  <a:gd name="T3" fmla="*/ 12 w 18"/>
                  <a:gd name="T4" fmla="*/ 15 w 18"/>
                  <a:gd name="T5" fmla="*/ 18 w 18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</a:cxnLst>
                <a:rect l="0" t="0" r="r" b="b"/>
                <a:pathLst>
                  <a:path w="18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0" name="Line 613"/>
              <p:cNvSpPr>
                <a:spLocks noChangeShapeType="1"/>
              </p:cNvSpPr>
              <p:nvPr/>
            </p:nvSpPr>
            <p:spPr bwMode="auto">
              <a:xfrm flipV="1">
                <a:off x="2824" y="2324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" name="Group 815"/>
            <p:cNvGrpSpPr>
              <a:grpSpLocks/>
            </p:cNvGrpSpPr>
            <p:nvPr/>
          </p:nvGrpSpPr>
          <p:grpSpPr bwMode="auto">
            <a:xfrm>
              <a:off x="1513" y="2315"/>
              <a:ext cx="2724" cy="1282"/>
              <a:chOff x="1513" y="2315"/>
              <a:chExt cx="2724" cy="1282"/>
            </a:xfrm>
          </p:grpSpPr>
          <p:sp>
            <p:nvSpPr>
              <p:cNvPr id="211" name="Line 615"/>
              <p:cNvSpPr>
                <a:spLocks noChangeShapeType="1"/>
              </p:cNvSpPr>
              <p:nvPr/>
            </p:nvSpPr>
            <p:spPr bwMode="auto">
              <a:xfrm>
                <a:off x="2827" y="232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" name="Line 616"/>
              <p:cNvSpPr>
                <a:spLocks noChangeShapeType="1"/>
              </p:cNvSpPr>
              <p:nvPr/>
            </p:nvSpPr>
            <p:spPr bwMode="auto">
              <a:xfrm flipV="1">
                <a:off x="2830" y="232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" name="Freeform 617"/>
              <p:cNvSpPr>
                <a:spLocks/>
              </p:cNvSpPr>
              <p:nvPr/>
            </p:nvSpPr>
            <p:spPr bwMode="auto">
              <a:xfrm>
                <a:off x="2833" y="2322"/>
                <a:ext cx="6" cy="1"/>
              </a:xfrm>
              <a:custGeom>
                <a:avLst/>
                <a:gdLst>
                  <a:gd name="T0" fmla="*/ 0 w 6"/>
                  <a:gd name="T1" fmla="*/ 3 w 6"/>
                  <a:gd name="T2" fmla="*/ 6 w 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" name="Line 618"/>
              <p:cNvSpPr>
                <a:spLocks noChangeShapeType="1"/>
              </p:cNvSpPr>
              <p:nvPr/>
            </p:nvSpPr>
            <p:spPr bwMode="auto">
              <a:xfrm flipV="1">
                <a:off x="2839" y="2320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" name="Freeform 619"/>
              <p:cNvSpPr>
                <a:spLocks/>
              </p:cNvSpPr>
              <p:nvPr/>
            </p:nvSpPr>
            <p:spPr bwMode="auto">
              <a:xfrm>
                <a:off x="2842" y="2320"/>
                <a:ext cx="10" cy="1"/>
              </a:xfrm>
              <a:custGeom>
                <a:avLst/>
                <a:gdLst>
                  <a:gd name="T0" fmla="*/ 0 w 10"/>
                  <a:gd name="T1" fmla="*/ 3 w 10"/>
                  <a:gd name="T2" fmla="*/ 7 w 10"/>
                  <a:gd name="T3" fmla="*/ 10 w 1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0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" name="Line 620"/>
              <p:cNvSpPr>
                <a:spLocks noChangeShapeType="1"/>
              </p:cNvSpPr>
              <p:nvPr/>
            </p:nvSpPr>
            <p:spPr bwMode="auto">
              <a:xfrm>
                <a:off x="2852" y="2320"/>
                <a:ext cx="4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" name="Freeform 621"/>
              <p:cNvSpPr>
                <a:spLocks/>
              </p:cNvSpPr>
              <p:nvPr/>
            </p:nvSpPr>
            <p:spPr bwMode="auto">
              <a:xfrm>
                <a:off x="2856" y="2322"/>
                <a:ext cx="6" cy="1"/>
              </a:xfrm>
              <a:custGeom>
                <a:avLst/>
                <a:gdLst>
                  <a:gd name="T0" fmla="*/ 0 w 6"/>
                  <a:gd name="T1" fmla="*/ 3 w 6"/>
                  <a:gd name="T2" fmla="*/ 6 w 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" name="Line 622"/>
              <p:cNvSpPr>
                <a:spLocks noChangeShapeType="1"/>
              </p:cNvSpPr>
              <p:nvPr/>
            </p:nvSpPr>
            <p:spPr bwMode="auto">
              <a:xfrm>
                <a:off x="2862" y="232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" name="Freeform 623"/>
              <p:cNvSpPr>
                <a:spLocks/>
              </p:cNvSpPr>
              <p:nvPr/>
            </p:nvSpPr>
            <p:spPr bwMode="auto">
              <a:xfrm>
                <a:off x="2865" y="2324"/>
                <a:ext cx="10" cy="1"/>
              </a:xfrm>
              <a:custGeom>
                <a:avLst/>
                <a:gdLst>
                  <a:gd name="T0" fmla="*/ 0 w 10"/>
                  <a:gd name="T1" fmla="*/ 4 w 10"/>
                  <a:gd name="T2" fmla="*/ 7 w 10"/>
                  <a:gd name="T3" fmla="*/ 10 w 1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0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0" name="Line 624"/>
              <p:cNvSpPr>
                <a:spLocks noChangeShapeType="1"/>
              </p:cNvSpPr>
              <p:nvPr/>
            </p:nvSpPr>
            <p:spPr bwMode="auto">
              <a:xfrm flipV="1">
                <a:off x="2875" y="232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" name="Line 625"/>
              <p:cNvSpPr>
                <a:spLocks noChangeShapeType="1"/>
              </p:cNvSpPr>
              <p:nvPr/>
            </p:nvSpPr>
            <p:spPr bwMode="auto">
              <a:xfrm>
                <a:off x="2878" y="2322"/>
                <a:ext cx="2" cy="1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" name="Freeform 626"/>
              <p:cNvSpPr>
                <a:spLocks/>
              </p:cNvSpPr>
              <p:nvPr/>
            </p:nvSpPr>
            <p:spPr bwMode="auto">
              <a:xfrm>
                <a:off x="2880" y="2319"/>
                <a:ext cx="7" cy="3"/>
              </a:xfrm>
              <a:custGeom>
                <a:avLst/>
                <a:gdLst>
                  <a:gd name="T0" fmla="*/ 0 w 7"/>
                  <a:gd name="T1" fmla="*/ 3 h 3"/>
                  <a:gd name="T2" fmla="*/ 4 w 7"/>
                  <a:gd name="T3" fmla="*/ 1 h 3"/>
                  <a:gd name="T4" fmla="*/ 7 w 7"/>
                  <a:gd name="T5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3">
                    <a:moveTo>
                      <a:pt x="0" y="3"/>
                    </a:moveTo>
                    <a:lnTo>
                      <a:pt x="4" y="1"/>
                    </a:lnTo>
                    <a:lnTo>
                      <a:pt x="7" y="0"/>
                    </a:lnTo>
                  </a:path>
                </a:pathLst>
              </a:custGeom>
              <a:noFill/>
              <a:ln w="23813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" name="Line 627"/>
              <p:cNvSpPr>
                <a:spLocks noChangeShapeType="1"/>
              </p:cNvSpPr>
              <p:nvPr/>
            </p:nvSpPr>
            <p:spPr bwMode="auto">
              <a:xfrm>
                <a:off x="2887" y="2319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" name="Line 628"/>
              <p:cNvSpPr>
                <a:spLocks noChangeShapeType="1"/>
              </p:cNvSpPr>
              <p:nvPr/>
            </p:nvSpPr>
            <p:spPr bwMode="auto">
              <a:xfrm flipV="1">
                <a:off x="2890" y="2317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" name="Freeform 629"/>
              <p:cNvSpPr>
                <a:spLocks/>
              </p:cNvSpPr>
              <p:nvPr/>
            </p:nvSpPr>
            <p:spPr bwMode="auto">
              <a:xfrm>
                <a:off x="2893" y="2317"/>
                <a:ext cx="8" cy="1"/>
              </a:xfrm>
              <a:custGeom>
                <a:avLst/>
                <a:gdLst>
                  <a:gd name="T0" fmla="*/ 0 w 8"/>
                  <a:gd name="T1" fmla="*/ 5 w 8"/>
                  <a:gd name="T2" fmla="*/ 8 w 8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" name="Line 630"/>
              <p:cNvSpPr>
                <a:spLocks noChangeShapeType="1"/>
              </p:cNvSpPr>
              <p:nvPr/>
            </p:nvSpPr>
            <p:spPr bwMode="auto">
              <a:xfrm>
                <a:off x="2901" y="2317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" name="Line 631"/>
              <p:cNvSpPr>
                <a:spLocks noChangeShapeType="1"/>
              </p:cNvSpPr>
              <p:nvPr/>
            </p:nvSpPr>
            <p:spPr bwMode="auto">
              <a:xfrm>
                <a:off x="2904" y="2319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" name="Freeform 632"/>
              <p:cNvSpPr>
                <a:spLocks/>
              </p:cNvSpPr>
              <p:nvPr/>
            </p:nvSpPr>
            <p:spPr bwMode="auto">
              <a:xfrm>
                <a:off x="2907" y="2319"/>
                <a:ext cx="6" cy="3"/>
              </a:xfrm>
              <a:custGeom>
                <a:avLst/>
                <a:gdLst>
                  <a:gd name="T0" fmla="*/ 0 w 6"/>
                  <a:gd name="T1" fmla="*/ 0 h 3"/>
                  <a:gd name="T2" fmla="*/ 3 w 6"/>
                  <a:gd name="T3" fmla="*/ 1 h 3"/>
                  <a:gd name="T4" fmla="*/ 6 w 6"/>
                  <a:gd name="T5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3">
                    <a:moveTo>
                      <a:pt x="0" y="0"/>
                    </a:moveTo>
                    <a:lnTo>
                      <a:pt x="3" y="1"/>
                    </a:lnTo>
                    <a:lnTo>
                      <a:pt x="6" y="3"/>
                    </a:lnTo>
                  </a:path>
                </a:pathLst>
              </a:custGeom>
              <a:noFill/>
              <a:ln w="23813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9" name="Line 633"/>
              <p:cNvSpPr>
                <a:spLocks noChangeShapeType="1"/>
              </p:cNvSpPr>
              <p:nvPr/>
            </p:nvSpPr>
            <p:spPr bwMode="auto">
              <a:xfrm>
                <a:off x="2913" y="2322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0" name="Freeform 634"/>
              <p:cNvSpPr>
                <a:spLocks/>
              </p:cNvSpPr>
              <p:nvPr/>
            </p:nvSpPr>
            <p:spPr bwMode="auto">
              <a:xfrm>
                <a:off x="2916" y="2322"/>
                <a:ext cx="7" cy="4"/>
              </a:xfrm>
              <a:custGeom>
                <a:avLst/>
                <a:gdLst>
                  <a:gd name="T0" fmla="*/ 0 w 7"/>
                  <a:gd name="T1" fmla="*/ 0 h 4"/>
                  <a:gd name="T2" fmla="*/ 4 w 7"/>
                  <a:gd name="T3" fmla="*/ 2 h 4"/>
                  <a:gd name="T4" fmla="*/ 7 w 7"/>
                  <a:gd name="T5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4">
                    <a:moveTo>
                      <a:pt x="0" y="0"/>
                    </a:moveTo>
                    <a:lnTo>
                      <a:pt x="4" y="2"/>
                    </a:lnTo>
                    <a:lnTo>
                      <a:pt x="7" y="4"/>
                    </a:lnTo>
                  </a:path>
                </a:pathLst>
              </a:custGeom>
              <a:noFill/>
              <a:ln w="23813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" name="Freeform 635"/>
              <p:cNvSpPr>
                <a:spLocks/>
              </p:cNvSpPr>
              <p:nvPr/>
            </p:nvSpPr>
            <p:spPr bwMode="auto">
              <a:xfrm>
                <a:off x="2923" y="2326"/>
                <a:ext cx="13" cy="1"/>
              </a:xfrm>
              <a:custGeom>
                <a:avLst/>
                <a:gdLst>
                  <a:gd name="T0" fmla="*/ 0 w 14"/>
                  <a:gd name="T1" fmla="*/ 3 w 14"/>
                  <a:gd name="T2" fmla="*/ 6 w 14"/>
                  <a:gd name="T3" fmla="*/ 9 w 14"/>
                  <a:gd name="T4" fmla="*/ 14 w 1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14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4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" name="Line 636"/>
              <p:cNvSpPr>
                <a:spLocks noChangeShapeType="1"/>
              </p:cNvSpPr>
              <p:nvPr/>
            </p:nvSpPr>
            <p:spPr bwMode="auto">
              <a:xfrm flipV="1">
                <a:off x="2936" y="2324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" name="Line 637"/>
              <p:cNvSpPr>
                <a:spLocks noChangeShapeType="1"/>
              </p:cNvSpPr>
              <p:nvPr/>
            </p:nvSpPr>
            <p:spPr bwMode="auto">
              <a:xfrm>
                <a:off x="2939" y="2324"/>
                <a:ext cx="4" cy="1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4" name="Line 638"/>
              <p:cNvSpPr>
                <a:spLocks noChangeShapeType="1"/>
              </p:cNvSpPr>
              <p:nvPr/>
            </p:nvSpPr>
            <p:spPr bwMode="auto">
              <a:xfrm flipV="1">
                <a:off x="2943" y="232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" name="Freeform 639"/>
              <p:cNvSpPr>
                <a:spLocks/>
              </p:cNvSpPr>
              <p:nvPr/>
            </p:nvSpPr>
            <p:spPr bwMode="auto">
              <a:xfrm>
                <a:off x="2946" y="2322"/>
                <a:ext cx="5" cy="1"/>
              </a:xfrm>
              <a:custGeom>
                <a:avLst/>
                <a:gdLst>
                  <a:gd name="T0" fmla="*/ 0 w 6"/>
                  <a:gd name="T1" fmla="*/ 3 w 6"/>
                  <a:gd name="T2" fmla="*/ 6 w 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" name="Line 640"/>
              <p:cNvSpPr>
                <a:spLocks noChangeShapeType="1"/>
              </p:cNvSpPr>
              <p:nvPr/>
            </p:nvSpPr>
            <p:spPr bwMode="auto">
              <a:xfrm flipV="1">
                <a:off x="2951" y="2320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7" name="Line 641"/>
              <p:cNvSpPr>
                <a:spLocks noChangeShapeType="1"/>
              </p:cNvSpPr>
              <p:nvPr/>
            </p:nvSpPr>
            <p:spPr bwMode="auto">
              <a:xfrm>
                <a:off x="2954" y="2320"/>
                <a:ext cx="4" cy="1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8" name="Line 642"/>
              <p:cNvSpPr>
                <a:spLocks noChangeShapeType="1"/>
              </p:cNvSpPr>
              <p:nvPr/>
            </p:nvSpPr>
            <p:spPr bwMode="auto">
              <a:xfrm>
                <a:off x="2958" y="2320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9" name="Freeform 643"/>
              <p:cNvSpPr>
                <a:spLocks/>
              </p:cNvSpPr>
              <p:nvPr/>
            </p:nvSpPr>
            <p:spPr bwMode="auto">
              <a:xfrm>
                <a:off x="2961" y="2322"/>
                <a:ext cx="6" cy="1"/>
              </a:xfrm>
              <a:custGeom>
                <a:avLst/>
                <a:gdLst>
                  <a:gd name="T0" fmla="*/ 0 w 6"/>
                  <a:gd name="T1" fmla="*/ 3 w 6"/>
                  <a:gd name="T2" fmla="*/ 6 w 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0" name="Line 644"/>
              <p:cNvSpPr>
                <a:spLocks noChangeShapeType="1"/>
              </p:cNvSpPr>
              <p:nvPr/>
            </p:nvSpPr>
            <p:spPr bwMode="auto">
              <a:xfrm>
                <a:off x="2967" y="2322"/>
                <a:ext cx="4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" name="Line 645"/>
              <p:cNvSpPr>
                <a:spLocks noChangeShapeType="1"/>
              </p:cNvSpPr>
              <p:nvPr/>
            </p:nvSpPr>
            <p:spPr bwMode="auto">
              <a:xfrm>
                <a:off x="2971" y="232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2" name="Line 646"/>
              <p:cNvSpPr>
                <a:spLocks noChangeShapeType="1"/>
              </p:cNvSpPr>
              <p:nvPr/>
            </p:nvSpPr>
            <p:spPr bwMode="auto">
              <a:xfrm>
                <a:off x="2974" y="2324"/>
                <a:ext cx="4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3" name="Freeform 647"/>
              <p:cNvSpPr>
                <a:spLocks/>
              </p:cNvSpPr>
              <p:nvPr/>
            </p:nvSpPr>
            <p:spPr bwMode="auto">
              <a:xfrm>
                <a:off x="2978" y="2326"/>
                <a:ext cx="19" cy="1"/>
              </a:xfrm>
              <a:custGeom>
                <a:avLst/>
                <a:gdLst>
                  <a:gd name="T0" fmla="*/ 0 w 19"/>
                  <a:gd name="T1" fmla="*/ 3 w 19"/>
                  <a:gd name="T2" fmla="*/ 6 w 19"/>
                  <a:gd name="T3" fmla="*/ 9 w 19"/>
                  <a:gd name="T4" fmla="*/ 12 w 19"/>
                  <a:gd name="T5" fmla="*/ 16 w 19"/>
                  <a:gd name="T6" fmla="*/ 19 w 1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</a:cxnLst>
                <a:rect l="0" t="0" r="r" b="b"/>
                <a:pathLst>
                  <a:path w="19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6" y="0"/>
                    </a:lnTo>
                    <a:lnTo>
                      <a:pt x="19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4" name="Line 648"/>
              <p:cNvSpPr>
                <a:spLocks noChangeShapeType="1"/>
              </p:cNvSpPr>
              <p:nvPr/>
            </p:nvSpPr>
            <p:spPr bwMode="auto">
              <a:xfrm flipV="1">
                <a:off x="2997" y="2324"/>
                <a:ext cx="2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" name="Line 649"/>
              <p:cNvSpPr>
                <a:spLocks noChangeShapeType="1"/>
              </p:cNvSpPr>
              <p:nvPr/>
            </p:nvSpPr>
            <p:spPr bwMode="auto">
              <a:xfrm>
                <a:off x="2999" y="232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" name="Line 650"/>
              <p:cNvSpPr>
                <a:spLocks noChangeShapeType="1"/>
              </p:cNvSpPr>
              <p:nvPr/>
            </p:nvSpPr>
            <p:spPr bwMode="auto">
              <a:xfrm flipV="1">
                <a:off x="3002" y="232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" name="Line 651"/>
              <p:cNvSpPr>
                <a:spLocks noChangeShapeType="1"/>
              </p:cNvSpPr>
              <p:nvPr/>
            </p:nvSpPr>
            <p:spPr bwMode="auto">
              <a:xfrm>
                <a:off x="3005" y="2322"/>
                <a:ext cx="4" cy="1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" name="Line 652"/>
              <p:cNvSpPr>
                <a:spLocks noChangeShapeType="1"/>
              </p:cNvSpPr>
              <p:nvPr/>
            </p:nvSpPr>
            <p:spPr bwMode="auto">
              <a:xfrm flipV="1">
                <a:off x="3009" y="2320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9" name="Freeform 653"/>
              <p:cNvSpPr>
                <a:spLocks/>
              </p:cNvSpPr>
              <p:nvPr/>
            </p:nvSpPr>
            <p:spPr bwMode="auto">
              <a:xfrm>
                <a:off x="3012" y="2320"/>
                <a:ext cx="17" cy="1"/>
              </a:xfrm>
              <a:custGeom>
                <a:avLst/>
                <a:gdLst>
                  <a:gd name="T0" fmla="*/ 0 w 18"/>
                  <a:gd name="T1" fmla="*/ 5 w 18"/>
                  <a:gd name="T2" fmla="*/ 8 w 18"/>
                  <a:gd name="T3" fmla="*/ 11 w 18"/>
                  <a:gd name="T4" fmla="*/ 14 w 18"/>
                  <a:gd name="T5" fmla="*/ 18 w 18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</a:cxnLst>
                <a:rect l="0" t="0" r="r" b="b"/>
                <a:pathLst>
                  <a:path w="18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  <a:lnTo>
                      <a:pt x="11" y="0"/>
                    </a:lnTo>
                    <a:lnTo>
                      <a:pt x="14" y="0"/>
                    </a:lnTo>
                    <a:lnTo>
                      <a:pt x="18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0" name="Line 654"/>
              <p:cNvSpPr>
                <a:spLocks noChangeShapeType="1"/>
              </p:cNvSpPr>
              <p:nvPr/>
            </p:nvSpPr>
            <p:spPr bwMode="auto">
              <a:xfrm>
                <a:off x="3029" y="2320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1" name="Freeform 655"/>
              <p:cNvSpPr>
                <a:spLocks/>
              </p:cNvSpPr>
              <p:nvPr/>
            </p:nvSpPr>
            <p:spPr bwMode="auto">
              <a:xfrm>
                <a:off x="3032" y="2322"/>
                <a:ext cx="15" cy="1"/>
              </a:xfrm>
              <a:custGeom>
                <a:avLst/>
                <a:gdLst>
                  <a:gd name="T0" fmla="*/ 0 w 16"/>
                  <a:gd name="T1" fmla="*/ 3 w 16"/>
                  <a:gd name="T2" fmla="*/ 6 w 16"/>
                  <a:gd name="T3" fmla="*/ 9 w 16"/>
                  <a:gd name="T4" fmla="*/ 13 w 16"/>
                  <a:gd name="T5" fmla="*/ 16 w 1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</a:cxnLst>
                <a:rect l="0" t="0" r="r" b="b"/>
                <a:pathLst>
                  <a:path w="1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3" y="0"/>
                    </a:lnTo>
                    <a:lnTo>
                      <a:pt x="16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2" name="Line 656"/>
              <p:cNvSpPr>
                <a:spLocks noChangeShapeType="1"/>
              </p:cNvSpPr>
              <p:nvPr/>
            </p:nvSpPr>
            <p:spPr bwMode="auto">
              <a:xfrm flipV="1">
                <a:off x="3047" y="2320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3" name="Freeform 657"/>
              <p:cNvSpPr>
                <a:spLocks/>
              </p:cNvSpPr>
              <p:nvPr/>
            </p:nvSpPr>
            <p:spPr bwMode="auto">
              <a:xfrm>
                <a:off x="3050" y="2320"/>
                <a:ext cx="8" cy="1"/>
              </a:xfrm>
              <a:custGeom>
                <a:avLst/>
                <a:gdLst>
                  <a:gd name="T0" fmla="*/ 0 w 8"/>
                  <a:gd name="T1" fmla="*/ 3 w 8"/>
                  <a:gd name="T2" fmla="*/ 8 w 8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3" y="0"/>
                    </a:lnTo>
                    <a:lnTo>
                      <a:pt x="8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4" name="Line 658"/>
              <p:cNvSpPr>
                <a:spLocks noChangeShapeType="1"/>
              </p:cNvSpPr>
              <p:nvPr/>
            </p:nvSpPr>
            <p:spPr bwMode="auto">
              <a:xfrm flipV="1">
                <a:off x="3058" y="2319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5" name="Freeform 659"/>
              <p:cNvSpPr>
                <a:spLocks/>
              </p:cNvSpPr>
              <p:nvPr/>
            </p:nvSpPr>
            <p:spPr bwMode="auto">
              <a:xfrm>
                <a:off x="3061" y="2319"/>
                <a:ext cx="42" cy="1"/>
              </a:xfrm>
              <a:custGeom>
                <a:avLst/>
                <a:gdLst>
                  <a:gd name="T0" fmla="*/ 0 w 44"/>
                  <a:gd name="T1" fmla="*/ 3 w 44"/>
                  <a:gd name="T2" fmla="*/ 7 w 44"/>
                  <a:gd name="T3" fmla="*/ 10 w 44"/>
                  <a:gd name="T4" fmla="*/ 13 w 44"/>
                  <a:gd name="T5" fmla="*/ 16 w 44"/>
                  <a:gd name="T6" fmla="*/ 20 w 44"/>
                  <a:gd name="T7" fmla="*/ 23 w 44"/>
                  <a:gd name="T8" fmla="*/ 26 w 44"/>
                  <a:gd name="T9" fmla="*/ 29 w 44"/>
                  <a:gd name="T10" fmla="*/ 32 w 44"/>
                  <a:gd name="T11" fmla="*/ 37 w 44"/>
                  <a:gd name="T12" fmla="*/ 40 w 44"/>
                  <a:gd name="T13" fmla="*/ 44 w 4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</a:cxnLst>
                <a:rect l="0" t="0" r="r" b="b"/>
                <a:pathLst>
                  <a:path w="44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20" y="0"/>
                    </a:lnTo>
                    <a:lnTo>
                      <a:pt x="23" y="0"/>
                    </a:lnTo>
                    <a:lnTo>
                      <a:pt x="26" y="0"/>
                    </a:lnTo>
                    <a:lnTo>
                      <a:pt x="29" y="0"/>
                    </a:lnTo>
                    <a:lnTo>
                      <a:pt x="32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4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" name="Freeform 660"/>
              <p:cNvSpPr>
                <a:spLocks/>
              </p:cNvSpPr>
              <p:nvPr/>
            </p:nvSpPr>
            <p:spPr bwMode="auto">
              <a:xfrm>
                <a:off x="3103" y="2319"/>
                <a:ext cx="12" cy="7"/>
              </a:xfrm>
              <a:custGeom>
                <a:avLst/>
                <a:gdLst>
                  <a:gd name="T0" fmla="*/ 0 w 12"/>
                  <a:gd name="T1" fmla="*/ 0 h 7"/>
                  <a:gd name="T2" fmla="*/ 3 w 12"/>
                  <a:gd name="T3" fmla="*/ 1 h 7"/>
                  <a:gd name="T4" fmla="*/ 6 w 12"/>
                  <a:gd name="T5" fmla="*/ 3 h 7"/>
                  <a:gd name="T6" fmla="*/ 9 w 12"/>
                  <a:gd name="T7" fmla="*/ 5 h 7"/>
                  <a:gd name="T8" fmla="*/ 12 w 12"/>
                  <a:gd name="T9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7">
                    <a:moveTo>
                      <a:pt x="0" y="0"/>
                    </a:moveTo>
                    <a:lnTo>
                      <a:pt x="3" y="1"/>
                    </a:lnTo>
                    <a:lnTo>
                      <a:pt x="6" y="3"/>
                    </a:lnTo>
                    <a:lnTo>
                      <a:pt x="9" y="5"/>
                    </a:lnTo>
                    <a:lnTo>
                      <a:pt x="12" y="7"/>
                    </a:lnTo>
                  </a:path>
                </a:pathLst>
              </a:custGeom>
              <a:noFill/>
              <a:ln w="23813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" name="Freeform 661"/>
              <p:cNvSpPr>
                <a:spLocks/>
              </p:cNvSpPr>
              <p:nvPr/>
            </p:nvSpPr>
            <p:spPr bwMode="auto">
              <a:xfrm>
                <a:off x="3115" y="2326"/>
                <a:ext cx="6" cy="7"/>
              </a:xfrm>
              <a:custGeom>
                <a:avLst/>
                <a:gdLst>
                  <a:gd name="T0" fmla="*/ 0 w 7"/>
                  <a:gd name="T1" fmla="*/ 0 h 7"/>
                  <a:gd name="T2" fmla="*/ 4 w 7"/>
                  <a:gd name="T3" fmla="*/ 3 h 7"/>
                  <a:gd name="T4" fmla="*/ 7 w 7"/>
                  <a:gd name="T5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7">
                    <a:moveTo>
                      <a:pt x="0" y="0"/>
                    </a:moveTo>
                    <a:lnTo>
                      <a:pt x="4" y="3"/>
                    </a:lnTo>
                    <a:lnTo>
                      <a:pt x="7" y="7"/>
                    </a:lnTo>
                  </a:path>
                </a:pathLst>
              </a:custGeom>
              <a:noFill/>
              <a:ln w="26988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" name="Line 662"/>
              <p:cNvSpPr>
                <a:spLocks noChangeShapeType="1"/>
              </p:cNvSpPr>
              <p:nvPr/>
            </p:nvSpPr>
            <p:spPr bwMode="auto">
              <a:xfrm>
                <a:off x="3121" y="2333"/>
                <a:ext cx="3" cy="8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9" name="Freeform 663"/>
              <p:cNvSpPr>
                <a:spLocks/>
              </p:cNvSpPr>
              <p:nvPr/>
            </p:nvSpPr>
            <p:spPr bwMode="auto">
              <a:xfrm>
                <a:off x="3124" y="2341"/>
                <a:ext cx="7" cy="31"/>
              </a:xfrm>
              <a:custGeom>
                <a:avLst/>
                <a:gdLst>
                  <a:gd name="T0" fmla="*/ 0 w 7"/>
                  <a:gd name="T1" fmla="*/ 0 h 32"/>
                  <a:gd name="T2" fmla="*/ 3 w 7"/>
                  <a:gd name="T3" fmla="*/ 12 h 32"/>
                  <a:gd name="T4" fmla="*/ 7 w 7"/>
                  <a:gd name="T5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32">
                    <a:moveTo>
                      <a:pt x="0" y="0"/>
                    </a:moveTo>
                    <a:lnTo>
                      <a:pt x="3" y="12"/>
                    </a:lnTo>
                    <a:lnTo>
                      <a:pt x="7" y="32"/>
                    </a:lnTo>
                  </a:path>
                </a:pathLst>
              </a:custGeom>
              <a:noFill/>
              <a:ln w="20638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0" name="Line 664"/>
              <p:cNvSpPr>
                <a:spLocks noChangeShapeType="1"/>
              </p:cNvSpPr>
              <p:nvPr/>
            </p:nvSpPr>
            <p:spPr bwMode="auto">
              <a:xfrm>
                <a:off x="3131" y="2372"/>
                <a:ext cx="3" cy="26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1" name="Line 665"/>
              <p:cNvSpPr>
                <a:spLocks noChangeShapeType="1"/>
              </p:cNvSpPr>
              <p:nvPr/>
            </p:nvSpPr>
            <p:spPr bwMode="auto">
              <a:xfrm>
                <a:off x="3134" y="2398"/>
                <a:ext cx="5" cy="31"/>
              </a:xfrm>
              <a:prstGeom prst="line">
                <a:avLst/>
              </a:prstGeom>
              <a:noFill/>
              <a:ln w="20638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2" name="Freeform 666"/>
              <p:cNvSpPr>
                <a:spLocks/>
              </p:cNvSpPr>
              <p:nvPr/>
            </p:nvSpPr>
            <p:spPr bwMode="auto">
              <a:xfrm>
                <a:off x="3139" y="2429"/>
                <a:ext cx="33" cy="395"/>
              </a:xfrm>
              <a:custGeom>
                <a:avLst/>
                <a:gdLst>
                  <a:gd name="T0" fmla="*/ 0 w 35"/>
                  <a:gd name="T1" fmla="*/ 0 h 412"/>
                  <a:gd name="T2" fmla="*/ 3 w 35"/>
                  <a:gd name="T3" fmla="*/ 36 h 412"/>
                  <a:gd name="T4" fmla="*/ 6 w 35"/>
                  <a:gd name="T5" fmla="*/ 72 h 412"/>
                  <a:gd name="T6" fmla="*/ 9 w 35"/>
                  <a:gd name="T7" fmla="*/ 108 h 412"/>
                  <a:gd name="T8" fmla="*/ 12 w 35"/>
                  <a:gd name="T9" fmla="*/ 142 h 412"/>
                  <a:gd name="T10" fmla="*/ 16 w 35"/>
                  <a:gd name="T11" fmla="*/ 178 h 412"/>
                  <a:gd name="T12" fmla="*/ 19 w 35"/>
                  <a:gd name="T13" fmla="*/ 215 h 412"/>
                  <a:gd name="T14" fmla="*/ 22 w 35"/>
                  <a:gd name="T15" fmla="*/ 257 h 412"/>
                  <a:gd name="T16" fmla="*/ 25 w 35"/>
                  <a:gd name="T17" fmla="*/ 300 h 412"/>
                  <a:gd name="T18" fmla="*/ 28 w 35"/>
                  <a:gd name="T19" fmla="*/ 343 h 412"/>
                  <a:gd name="T20" fmla="*/ 32 w 35"/>
                  <a:gd name="T21" fmla="*/ 380 h 412"/>
                  <a:gd name="T22" fmla="*/ 35 w 35"/>
                  <a:gd name="T23" fmla="*/ 412 h 4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" h="412">
                    <a:moveTo>
                      <a:pt x="0" y="0"/>
                    </a:moveTo>
                    <a:lnTo>
                      <a:pt x="3" y="36"/>
                    </a:lnTo>
                    <a:lnTo>
                      <a:pt x="6" y="72"/>
                    </a:lnTo>
                    <a:lnTo>
                      <a:pt x="9" y="108"/>
                    </a:lnTo>
                    <a:lnTo>
                      <a:pt x="12" y="142"/>
                    </a:lnTo>
                    <a:lnTo>
                      <a:pt x="16" y="178"/>
                    </a:lnTo>
                    <a:lnTo>
                      <a:pt x="19" y="215"/>
                    </a:lnTo>
                    <a:lnTo>
                      <a:pt x="22" y="257"/>
                    </a:lnTo>
                    <a:lnTo>
                      <a:pt x="25" y="300"/>
                    </a:lnTo>
                    <a:lnTo>
                      <a:pt x="28" y="343"/>
                    </a:lnTo>
                    <a:lnTo>
                      <a:pt x="32" y="380"/>
                    </a:lnTo>
                    <a:lnTo>
                      <a:pt x="35" y="412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" name="Line 667"/>
              <p:cNvSpPr>
                <a:spLocks noChangeShapeType="1"/>
              </p:cNvSpPr>
              <p:nvPr/>
            </p:nvSpPr>
            <p:spPr bwMode="auto">
              <a:xfrm>
                <a:off x="3172" y="2824"/>
                <a:ext cx="5" cy="28"/>
              </a:xfrm>
              <a:prstGeom prst="line">
                <a:avLst/>
              </a:prstGeom>
              <a:noFill/>
              <a:ln w="20638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4" name="Freeform 668"/>
              <p:cNvSpPr>
                <a:spLocks/>
              </p:cNvSpPr>
              <p:nvPr/>
            </p:nvSpPr>
            <p:spPr bwMode="auto">
              <a:xfrm>
                <a:off x="3177" y="2852"/>
                <a:ext cx="36" cy="581"/>
              </a:xfrm>
              <a:custGeom>
                <a:avLst/>
                <a:gdLst>
                  <a:gd name="T0" fmla="*/ 0 w 38"/>
                  <a:gd name="T1" fmla="*/ 0 h 606"/>
                  <a:gd name="T2" fmla="*/ 3 w 38"/>
                  <a:gd name="T3" fmla="*/ 27 h 606"/>
                  <a:gd name="T4" fmla="*/ 6 w 38"/>
                  <a:gd name="T5" fmla="*/ 54 h 606"/>
                  <a:gd name="T6" fmla="*/ 9 w 38"/>
                  <a:gd name="T7" fmla="*/ 88 h 606"/>
                  <a:gd name="T8" fmla="*/ 13 w 38"/>
                  <a:gd name="T9" fmla="*/ 131 h 606"/>
                  <a:gd name="T10" fmla="*/ 16 w 38"/>
                  <a:gd name="T11" fmla="*/ 183 h 606"/>
                  <a:gd name="T12" fmla="*/ 19 w 38"/>
                  <a:gd name="T13" fmla="*/ 246 h 606"/>
                  <a:gd name="T14" fmla="*/ 22 w 38"/>
                  <a:gd name="T15" fmla="*/ 314 h 606"/>
                  <a:gd name="T16" fmla="*/ 25 w 38"/>
                  <a:gd name="T17" fmla="*/ 384 h 606"/>
                  <a:gd name="T18" fmla="*/ 29 w 38"/>
                  <a:gd name="T19" fmla="*/ 452 h 606"/>
                  <a:gd name="T20" fmla="*/ 32 w 38"/>
                  <a:gd name="T21" fmla="*/ 511 h 606"/>
                  <a:gd name="T22" fmla="*/ 35 w 38"/>
                  <a:gd name="T23" fmla="*/ 563 h 606"/>
                  <a:gd name="T24" fmla="*/ 38 w 38"/>
                  <a:gd name="T25" fmla="*/ 606 h 6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8" h="606">
                    <a:moveTo>
                      <a:pt x="0" y="0"/>
                    </a:moveTo>
                    <a:lnTo>
                      <a:pt x="3" y="27"/>
                    </a:lnTo>
                    <a:lnTo>
                      <a:pt x="6" y="54"/>
                    </a:lnTo>
                    <a:lnTo>
                      <a:pt x="9" y="88"/>
                    </a:lnTo>
                    <a:lnTo>
                      <a:pt x="13" y="131"/>
                    </a:lnTo>
                    <a:lnTo>
                      <a:pt x="16" y="183"/>
                    </a:lnTo>
                    <a:lnTo>
                      <a:pt x="19" y="246"/>
                    </a:lnTo>
                    <a:lnTo>
                      <a:pt x="22" y="314"/>
                    </a:lnTo>
                    <a:lnTo>
                      <a:pt x="25" y="384"/>
                    </a:lnTo>
                    <a:lnTo>
                      <a:pt x="29" y="452"/>
                    </a:lnTo>
                    <a:lnTo>
                      <a:pt x="32" y="511"/>
                    </a:lnTo>
                    <a:lnTo>
                      <a:pt x="35" y="563"/>
                    </a:lnTo>
                    <a:lnTo>
                      <a:pt x="38" y="606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5" name="Line 669"/>
              <p:cNvSpPr>
                <a:spLocks noChangeShapeType="1"/>
              </p:cNvSpPr>
              <p:nvPr/>
            </p:nvSpPr>
            <p:spPr bwMode="auto">
              <a:xfrm>
                <a:off x="3213" y="3433"/>
                <a:ext cx="5" cy="33"/>
              </a:xfrm>
              <a:prstGeom prst="line">
                <a:avLst/>
              </a:prstGeom>
              <a:noFill/>
              <a:ln w="20638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" name="Line 670"/>
              <p:cNvSpPr>
                <a:spLocks noChangeShapeType="1"/>
              </p:cNvSpPr>
              <p:nvPr/>
            </p:nvSpPr>
            <p:spPr bwMode="auto">
              <a:xfrm>
                <a:off x="3218" y="3466"/>
                <a:ext cx="3" cy="26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" name="Freeform 671"/>
              <p:cNvSpPr>
                <a:spLocks/>
              </p:cNvSpPr>
              <p:nvPr/>
            </p:nvSpPr>
            <p:spPr bwMode="auto">
              <a:xfrm>
                <a:off x="3221" y="3492"/>
                <a:ext cx="10" cy="49"/>
              </a:xfrm>
              <a:custGeom>
                <a:avLst/>
                <a:gdLst>
                  <a:gd name="T0" fmla="*/ 0 w 10"/>
                  <a:gd name="T1" fmla="*/ 0 h 52"/>
                  <a:gd name="T2" fmla="*/ 3 w 10"/>
                  <a:gd name="T3" fmla="*/ 21 h 52"/>
                  <a:gd name="T4" fmla="*/ 7 w 10"/>
                  <a:gd name="T5" fmla="*/ 37 h 52"/>
                  <a:gd name="T6" fmla="*/ 10 w 10"/>
                  <a:gd name="T7" fmla="*/ 5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" h="52">
                    <a:moveTo>
                      <a:pt x="0" y="0"/>
                    </a:moveTo>
                    <a:lnTo>
                      <a:pt x="3" y="21"/>
                    </a:lnTo>
                    <a:lnTo>
                      <a:pt x="7" y="37"/>
                    </a:lnTo>
                    <a:lnTo>
                      <a:pt x="10" y="52"/>
                    </a:lnTo>
                  </a:path>
                </a:pathLst>
              </a:custGeom>
              <a:noFill/>
              <a:ln w="20638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" name="Freeform 672"/>
              <p:cNvSpPr>
                <a:spLocks/>
              </p:cNvSpPr>
              <p:nvPr/>
            </p:nvSpPr>
            <p:spPr bwMode="auto">
              <a:xfrm>
                <a:off x="3231" y="3541"/>
                <a:ext cx="6" cy="19"/>
              </a:xfrm>
              <a:custGeom>
                <a:avLst/>
                <a:gdLst>
                  <a:gd name="T0" fmla="*/ 0 w 6"/>
                  <a:gd name="T1" fmla="*/ 0 h 19"/>
                  <a:gd name="T2" fmla="*/ 3 w 6"/>
                  <a:gd name="T3" fmla="*/ 10 h 19"/>
                  <a:gd name="T4" fmla="*/ 6 w 6"/>
                  <a:gd name="T5" fmla="*/ 19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19">
                    <a:moveTo>
                      <a:pt x="0" y="0"/>
                    </a:moveTo>
                    <a:lnTo>
                      <a:pt x="3" y="10"/>
                    </a:lnTo>
                    <a:lnTo>
                      <a:pt x="6" y="19"/>
                    </a:lnTo>
                  </a:path>
                </a:pathLst>
              </a:custGeom>
              <a:noFill/>
              <a:ln w="23813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9" name="Freeform 673"/>
              <p:cNvSpPr>
                <a:spLocks/>
              </p:cNvSpPr>
              <p:nvPr/>
            </p:nvSpPr>
            <p:spPr bwMode="auto">
              <a:xfrm>
                <a:off x="3237" y="3560"/>
                <a:ext cx="15" cy="23"/>
              </a:xfrm>
              <a:custGeom>
                <a:avLst/>
                <a:gdLst>
                  <a:gd name="T0" fmla="*/ 0 w 16"/>
                  <a:gd name="T1" fmla="*/ 0 h 24"/>
                  <a:gd name="T2" fmla="*/ 4 w 16"/>
                  <a:gd name="T3" fmla="*/ 6 h 24"/>
                  <a:gd name="T4" fmla="*/ 7 w 16"/>
                  <a:gd name="T5" fmla="*/ 11 h 24"/>
                  <a:gd name="T6" fmla="*/ 10 w 16"/>
                  <a:gd name="T7" fmla="*/ 17 h 24"/>
                  <a:gd name="T8" fmla="*/ 13 w 16"/>
                  <a:gd name="T9" fmla="*/ 20 h 24"/>
                  <a:gd name="T10" fmla="*/ 16 w 16"/>
                  <a:gd name="T11" fmla="*/ 24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" h="24">
                    <a:moveTo>
                      <a:pt x="0" y="0"/>
                    </a:moveTo>
                    <a:lnTo>
                      <a:pt x="4" y="6"/>
                    </a:lnTo>
                    <a:lnTo>
                      <a:pt x="7" y="11"/>
                    </a:lnTo>
                    <a:lnTo>
                      <a:pt x="10" y="17"/>
                    </a:lnTo>
                    <a:lnTo>
                      <a:pt x="13" y="20"/>
                    </a:lnTo>
                    <a:lnTo>
                      <a:pt x="16" y="24"/>
                    </a:lnTo>
                  </a:path>
                </a:pathLst>
              </a:custGeom>
              <a:noFill/>
              <a:ln w="26988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0" name="Freeform 674"/>
              <p:cNvSpPr>
                <a:spLocks/>
              </p:cNvSpPr>
              <p:nvPr/>
            </p:nvSpPr>
            <p:spPr bwMode="auto">
              <a:xfrm>
                <a:off x="3252" y="3583"/>
                <a:ext cx="17" cy="8"/>
              </a:xfrm>
              <a:custGeom>
                <a:avLst/>
                <a:gdLst>
                  <a:gd name="T0" fmla="*/ 0 w 18"/>
                  <a:gd name="T1" fmla="*/ 0 h 9"/>
                  <a:gd name="T2" fmla="*/ 5 w 18"/>
                  <a:gd name="T3" fmla="*/ 2 h 9"/>
                  <a:gd name="T4" fmla="*/ 8 w 18"/>
                  <a:gd name="T5" fmla="*/ 3 h 9"/>
                  <a:gd name="T6" fmla="*/ 12 w 18"/>
                  <a:gd name="T7" fmla="*/ 5 h 9"/>
                  <a:gd name="T8" fmla="*/ 15 w 18"/>
                  <a:gd name="T9" fmla="*/ 7 h 9"/>
                  <a:gd name="T10" fmla="*/ 18 w 18"/>
                  <a:gd name="T11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" h="9">
                    <a:moveTo>
                      <a:pt x="0" y="0"/>
                    </a:moveTo>
                    <a:lnTo>
                      <a:pt x="5" y="2"/>
                    </a:lnTo>
                    <a:lnTo>
                      <a:pt x="8" y="3"/>
                    </a:lnTo>
                    <a:lnTo>
                      <a:pt x="12" y="5"/>
                    </a:lnTo>
                    <a:lnTo>
                      <a:pt x="15" y="7"/>
                    </a:lnTo>
                    <a:lnTo>
                      <a:pt x="18" y="9"/>
                    </a:lnTo>
                  </a:path>
                </a:pathLst>
              </a:custGeom>
              <a:noFill/>
              <a:ln w="23813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1" name="Freeform 675"/>
              <p:cNvSpPr>
                <a:spLocks/>
              </p:cNvSpPr>
              <p:nvPr/>
            </p:nvSpPr>
            <p:spPr bwMode="auto">
              <a:xfrm>
                <a:off x="3269" y="3591"/>
                <a:ext cx="6" cy="1"/>
              </a:xfrm>
              <a:custGeom>
                <a:avLst/>
                <a:gdLst>
                  <a:gd name="T0" fmla="*/ 0 w 6"/>
                  <a:gd name="T1" fmla="*/ 3 w 6"/>
                  <a:gd name="T2" fmla="*/ 6 w 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2" name="Line 676"/>
              <p:cNvSpPr>
                <a:spLocks noChangeShapeType="1"/>
              </p:cNvSpPr>
              <p:nvPr/>
            </p:nvSpPr>
            <p:spPr bwMode="auto">
              <a:xfrm>
                <a:off x="3275" y="3591"/>
                <a:ext cx="4" cy="1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3" name="Freeform 677"/>
              <p:cNvSpPr>
                <a:spLocks/>
              </p:cNvSpPr>
              <p:nvPr/>
            </p:nvSpPr>
            <p:spPr bwMode="auto">
              <a:xfrm>
                <a:off x="3279" y="3592"/>
                <a:ext cx="8" cy="1"/>
              </a:xfrm>
              <a:custGeom>
                <a:avLst/>
                <a:gdLst>
                  <a:gd name="T0" fmla="*/ 0 w 9"/>
                  <a:gd name="T1" fmla="*/ 3 w 9"/>
                  <a:gd name="T2" fmla="*/ 6 w 9"/>
                  <a:gd name="T3" fmla="*/ 9 w 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9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4" name="Line 678"/>
              <p:cNvSpPr>
                <a:spLocks noChangeShapeType="1"/>
              </p:cNvSpPr>
              <p:nvPr/>
            </p:nvSpPr>
            <p:spPr bwMode="auto">
              <a:xfrm>
                <a:off x="3287" y="3592"/>
                <a:ext cx="4" cy="2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5" name="Freeform 679"/>
              <p:cNvSpPr>
                <a:spLocks/>
              </p:cNvSpPr>
              <p:nvPr/>
            </p:nvSpPr>
            <p:spPr bwMode="auto">
              <a:xfrm>
                <a:off x="3291" y="3594"/>
                <a:ext cx="42" cy="1"/>
              </a:xfrm>
              <a:custGeom>
                <a:avLst/>
                <a:gdLst>
                  <a:gd name="T0" fmla="*/ 0 w 43"/>
                  <a:gd name="T1" fmla="*/ 3 w 43"/>
                  <a:gd name="T2" fmla="*/ 8 w 43"/>
                  <a:gd name="T3" fmla="*/ 11 w 43"/>
                  <a:gd name="T4" fmla="*/ 14 w 43"/>
                  <a:gd name="T5" fmla="*/ 17 w 43"/>
                  <a:gd name="T6" fmla="*/ 20 w 43"/>
                  <a:gd name="T7" fmla="*/ 24 w 43"/>
                  <a:gd name="T8" fmla="*/ 27 w 43"/>
                  <a:gd name="T9" fmla="*/ 30 w 43"/>
                  <a:gd name="T10" fmla="*/ 33 w 43"/>
                  <a:gd name="T11" fmla="*/ 36 w 43"/>
                  <a:gd name="T12" fmla="*/ 40 w 43"/>
                  <a:gd name="T13" fmla="*/ 43 w 4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</a:cxnLst>
                <a:rect l="0" t="0" r="r" b="b"/>
                <a:pathLst>
                  <a:path w="43">
                    <a:moveTo>
                      <a:pt x="0" y="0"/>
                    </a:moveTo>
                    <a:lnTo>
                      <a:pt x="3" y="0"/>
                    </a:lnTo>
                    <a:lnTo>
                      <a:pt x="8" y="0"/>
                    </a:lnTo>
                    <a:lnTo>
                      <a:pt x="11" y="0"/>
                    </a:lnTo>
                    <a:lnTo>
                      <a:pt x="14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3" y="0"/>
                    </a:lnTo>
                    <a:lnTo>
                      <a:pt x="36" y="0"/>
                    </a:lnTo>
                    <a:lnTo>
                      <a:pt x="40" y="0"/>
                    </a:lnTo>
                    <a:lnTo>
                      <a:pt x="43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" name="Line 680"/>
              <p:cNvSpPr>
                <a:spLocks noChangeShapeType="1"/>
              </p:cNvSpPr>
              <p:nvPr/>
            </p:nvSpPr>
            <p:spPr bwMode="auto">
              <a:xfrm>
                <a:off x="3333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" name="Freeform 681"/>
              <p:cNvSpPr>
                <a:spLocks/>
              </p:cNvSpPr>
              <p:nvPr/>
            </p:nvSpPr>
            <p:spPr bwMode="auto">
              <a:xfrm>
                <a:off x="3337" y="3596"/>
                <a:ext cx="900" cy="1"/>
              </a:xfrm>
              <a:custGeom>
                <a:avLst/>
                <a:gdLst>
                  <a:gd name="T0" fmla="*/ 13 w 937"/>
                  <a:gd name="T1" fmla="*/ 29 w 937"/>
                  <a:gd name="T2" fmla="*/ 46 w 937"/>
                  <a:gd name="T3" fmla="*/ 62 w 937"/>
                  <a:gd name="T4" fmla="*/ 78 w 937"/>
                  <a:gd name="T5" fmla="*/ 96 w 937"/>
                  <a:gd name="T6" fmla="*/ 112 w 937"/>
                  <a:gd name="T7" fmla="*/ 130 w 937"/>
                  <a:gd name="T8" fmla="*/ 146 w 937"/>
                  <a:gd name="T9" fmla="*/ 162 w 937"/>
                  <a:gd name="T10" fmla="*/ 180 w 937"/>
                  <a:gd name="T11" fmla="*/ 196 w 937"/>
                  <a:gd name="T12" fmla="*/ 213 w 937"/>
                  <a:gd name="T13" fmla="*/ 229 w 937"/>
                  <a:gd name="T14" fmla="*/ 245 w 937"/>
                  <a:gd name="T15" fmla="*/ 263 w 937"/>
                  <a:gd name="T16" fmla="*/ 279 w 937"/>
                  <a:gd name="T17" fmla="*/ 297 w 937"/>
                  <a:gd name="T18" fmla="*/ 313 w 937"/>
                  <a:gd name="T19" fmla="*/ 329 w 937"/>
                  <a:gd name="T20" fmla="*/ 347 w 937"/>
                  <a:gd name="T21" fmla="*/ 363 w 937"/>
                  <a:gd name="T22" fmla="*/ 380 w 937"/>
                  <a:gd name="T23" fmla="*/ 396 w 937"/>
                  <a:gd name="T24" fmla="*/ 412 w 937"/>
                  <a:gd name="T25" fmla="*/ 430 w 937"/>
                  <a:gd name="T26" fmla="*/ 446 w 937"/>
                  <a:gd name="T27" fmla="*/ 464 w 937"/>
                  <a:gd name="T28" fmla="*/ 480 w 937"/>
                  <a:gd name="T29" fmla="*/ 496 w 937"/>
                  <a:gd name="T30" fmla="*/ 513 w 937"/>
                  <a:gd name="T31" fmla="*/ 530 w 937"/>
                  <a:gd name="T32" fmla="*/ 547 w 937"/>
                  <a:gd name="T33" fmla="*/ 563 w 937"/>
                  <a:gd name="T34" fmla="*/ 579 w 937"/>
                  <a:gd name="T35" fmla="*/ 597 w 937"/>
                  <a:gd name="T36" fmla="*/ 613 w 937"/>
                  <a:gd name="T37" fmla="*/ 631 w 937"/>
                  <a:gd name="T38" fmla="*/ 647 w 937"/>
                  <a:gd name="T39" fmla="*/ 663 w 937"/>
                  <a:gd name="T40" fmla="*/ 680 w 937"/>
                  <a:gd name="T41" fmla="*/ 697 w 937"/>
                  <a:gd name="T42" fmla="*/ 714 w 937"/>
                  <a:gd name="T43" fmla="*/ 730 w 937"/>
                  <a:gd name="T44" fmla="*/ 746 w 937"/>
                  <a:gd name="T45" fmla="*/ 764 w 937"/>
                  <a:gd name="T46" fmla="*/ 780 w 937"/>
                  <a:gd name="T47" fmla="*/ 798 w 937"/>
                  <a:gd name="T48" fmla="*/ 814 w 937"/>
                  <a:gd name="T49" fmla="*/ 830 w 937"/>
                  <a:gd name="T50" fmla="*/ 847 w 937"/>
                  <a:gd name="T51" fmla="*/ 864 w 937"/>
                  <a:gd name="T52" fmla="*/ 881 w 937"/>
                  <a:gd name="T53" fmla="*/ 897 w 937"/>
                  <a:gd name="T54" fmla="*/ 913 w 937"/>
                  <a:gd name="T55" fmla="*/ 931 w 93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  <a:cxn ang="0">
                    <a:pos x="T41" y="0"/>
                  </a:cxn>
                  <a:cxn ang="0">
                    <a:pos x="T42" y="0"/>
                  </a:cxn>
                  <a:cxn ang="0">
                    <a:pos x="T43" y="0"/>
                  </a:cxn>
                  <a:cxn ang="0">
                    <a:pos x="T44" y="0"/>
                  </a:cxn>
                  <a:cxn ang="0">
                    <a:pos x="T45" y="0"/>
                  </a:cxn>
                  <a:cxn ang="0">
                    <a:pos x="T46" y="0"/>
                  </a:cxn>
                  <a:cxn ang="0">
                    <a:pos x="T47" y="0"/>
                  </a:cxn>
                  <a:cxn ang="0">
                    <a:pos x="T48" y="0"/>
                  </a:cxn>
                  <a:cxn ang="0">
                    <a:pos x="T49" y="0"/>
                  </a:cxn>
                  <a:cxn ang="0">
                    <a:pos x="T50" y="0"/>
                  </a:cxn>
                  <a:cxn ang="0">
                    <a:pos x="T51" y="0"/>
                  </a:cxn>
                  <a:cxn ang="0">
                    <a:pos x="T52" y="0"/>
                  </a:cxn>
                  <a:cxn ang="0">
                    <a:pos x="T53" y="0"/>
                  </a:cxn>
                  <a:cxn ang="0">
                    <a:pos x="T54" y="0"/>
                  </a:cxn>
                  <a:cxn ang="0">
                    <a:pos x="T55" y="0"/>
                  </a:cxn>
                </a:cxnLst>
                <a:rect l="0" t="0" r="r" b="b"/>
                <a:pathLst>
                  <a:path w="937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2" y="0"/>
                    </a:lnTo>
                    <a:lnTo>
                      <a:pt x="25" y="0"/>
                    </a:lnTo>
                    <a:lnTo>
                      <a:pt x="29" y="0"/>
                    </a:lnTo>
                    <a:lnTo>
                      <a:pt x="32" y="0"/>
                    </a:lnTo>
                    <a:lnTo>
                      <a:pt x="35" y="0"/>
                    </a:lnTo>
                    <a:lnTo>
                      <a:pt x="38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49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59" y="0"/>
                    </a:lnTo>
                    <a:lnTo>
                      <a:pt x="62" y="0"/>
                    </a:lnTo>
                    <a:lnTo>
                      <a:pt x="66" y="0"/>
                    </a:lnTo>
                    <a:lnTo>
                      <a:pt x="69" y="0"/>
                    </a:lnTo>
                    <a:lnTo>
                      <a:pt x="72" y="0"/>
                    </a:lnTo>
                    <a:lnTo>
                      <a:pt x="75" y="0"/>
                    </a:lnTo>
                    <a:lnTo>
                      <a:pt x="78" y="0"/>
                    </a:lnTo>
                    <a:lnTo>
                      <a:pt x="83" y="0"/>
                    </a:lnTo>
                    <a:lnTo>
                      <a:pt x="86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96" y="0"/>
                    </a:lnTo>
                    <a:lnTo>
                      <a:pt x="99" y="0"/>
                    </a:lnTo>
                    <a:lnTo>
                      <a:pt x="102" y="0"/>
                    </a:lnTo>
                    <a:lnTo>
                      <a:pt x="106" y="0"/>
                    </a:lnTo>
                    <a:lnTo>
                      <a:pt x="109" y="0"/>
                    </a:lnTo>
                    <a:lnTo>
                      <a:pt x="112" y="0"/>
                    </a:lnTo>
                    <a:lnTo>
                      <a:pt x="115" y="0"/>
                    </a:lnTo>
                    <a:lnTo>
                      <a:pt x="118" y="0"/>
                    </a:lnTo>
                    <a:lnTo>
                      <a:pt x="122" y="0"/>
                    </a:lnTo>
                    <a:lnTo>
                      <a:pt x="127" y="0"/>
                    </a:lnTo>
                    <a:lnTo>
                      <a:pt x="130" y="0"/>
                    </a:lnTo>
                    <a:lnTo>
                      <a:pt x="133" y="0"/>
                    </a:lnTo>
                    <a:lnTo>
                      <a:pt x="136" y="0"/>
                    </a:lnTo>
                    <a:lnTo>
                      <a:pt x="139" y="0"/>
                    </a:lnTo>
                    <a:lnTo>
                      <a:pt x="143" y="0"/>
                    </a:lnTo>
                    <a:lnTo>
                      <a:pt x="146" y="0"/>
                    </a:lnTo>
                    <a:lnTo>
                      <a:pt x="149" y="0"/>
                    </a:lnTo>
                    <a:lnTo>
                      <a:pt x="152" y="0"/>
                    </a:lnTo>
                    <a:lnTo>
                      <a:pt x="155" y="0"/>
                    </a:lnTo>
                    <a:lnTo>
                      <a:pt x="159" y="0"/>
                    </a:lnTo>
                    <a:lnTo>
                      <a:pt x="162" y="0"/>
                    </a:lnTo>
                    <a:lnTo>
                      <a:pt x="167" y="0"/>
                    </a:lnTo>
                    <a:lnTo>
                      <a:pt x="170" y="0"/>
                    </a:lnTo>
                    <a:lnTo>
                      <a:pt x="173" y="0"/>
                    </a:lnTo>
                    <a:lnTo>
                      <a:pt x="176" y="0"/>
                    </a:lnTo>
                    <a:lnTo>
                      <a:pt x="180" y="0"/>
                    </a:lnTo>
                    <a:lnTo>
                      <a:pt x="183" y="0"/>
                    </a:lnTo>
                    <a:lnTo>
                      <a:pt x="186" y="0"/>
                    </a:lnTo>
                    <a:lnTo>
                      <a:pt x="189" y="0"/>
                    </a:lnTo>
                    <a:lnTo>
                      <a:pt x="192" y="0"/>
                    </a:lnTo>
                    <a:lnTo>
                      <a:pt x="196" y="0"/>
                    </a:lnTo>
                    <a:lnTo>
                      <a:pt x="199" y="0"/>
                    </a:lnTo>
                    <a:lnTo>
                      <a:pt x="202" y="0"/>
                    </a:lnTo>
                    <a:lnTo>
                      <a:pt x="205" y="0"/>
                    </a:lnTo>
                    <a:lnTo>
                      <a:pt x="210" y="0"/>
                    </a:lnTo>
                    <a:lnTo>
                      <a:pt x="213" y="0"/>
                    </a:lnTo>
                    <a:lnTo>
                      <a:pt x="216" y="0"/>
                    </a:lnTo>
                    <a:lnTo>
                      <a:pt x="220" y="0"/>
                    </a:lnTo>
                    <a:lnTo>
                      <a:pt x="223" y="0"/>
                    </a:lnTo>
                    <a:lnTo>
                      <a:pt x="226" y="0"/>
                    </a:lnTo>
                    <a:lnTo>
                      <a:pt x="229" y="0"/>
                    </a:lnTo>
                    <a:lnTo>
                      <a:pt x="233" y="0"/>
                    </a:lnTo>
                    <a:lnTo>
                      <a:pt x="236" y="0"/>
                    </a:lnTo>
                    <a:lnTo>
                      <a:pt x="239" y="0"/>
                    </a:lnTo>
                    <a:lnTo>
                      <a:pt x="242" y="0"/>
                    </a:lnTo>
                    <a:lnTo>
                      <a:pt x="245" y="0"/>
                    </a:lnTo>
                    <a:lnTo>
                      <a:pt x="250" y="0"/>
                    </a:lnTo>
                    <a:lnTo>
                      <a:pt x="253" y="0"/>
                    </a:lnTo>
                    <a:lnTo>
                      <a:pt x="257" y="0"/>
                    </a:lnTo>
                    <a:lnTo>
                      <a:pt x="260" y="0"/>
                    </a:lnTo>
                    <a:lnTo>
                      <a:pt x="263" y="0"/>
                    </a:lnTo>
                    <a:lnTo>
                      <a:pt x="266" y="0"/>
                    </a:lnTo>
                    <a:lnTo>
                      <a:pt x="269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9" y="0"/>
                    </a:lnTo>
                    <a:lnTo>
                      <a:pt x="282" y="0"/>
                    </a:lnTo>
                    <a:lnTo>
                      <a:pt x="285" y="0"/>
                    </a:lnTo>
                    <a:lnTo>
                      <a:pt x="289" y="0"/>
                    </a:lnTo>
                    <a:lnTo>
                      <a:pt x="294" y="0"/>
                    </a:lnTo>
                    <a:lnTo>
                      <a:pt x="297" y="0"/>
                    </a:lnTo>
                    <a:lnTo>
                      <a:pt x="300" y="0"/>
                    </a:lnTo>
                    <a:lnTo>
                      <a:pt x="303" y="0"/>
                    </a:lnTo>
                    <a:lnTo>
                      <a:pt x="306" y="0"/>
                    </a:lnTo>
                    <a:lnTo>
                      <a:pt x="310" y="0"/>
                    </a:lnTo>
                    <a:lnTo>
                      <a:pt x="313" y="0"/>
                    </a:lnTo>
                    <a:lnTo>
                      <a:pt x="316" y="0"/>
                    </a:lnTo>
                    <a:lnTo>
                      <a:pt x="319" y="0"/>
                    </a:lnTo>
                    <a:lnTo>
                      <a:pt x="322" y="0"/>
                    </a:lnTo>
                    <a:lnTo>
                      <a:pt x="326" y="0"/>
                    </a:lnTo>
                    <a:lnTo>
                      <a:pt x="329" y="0"/>
                    </a:lnTo>
                    <a:lnTo>
                      <a:pt x="334" y="0"/>
                    </a:lnTo>
                    <a:lnTo>
                      <a:pt x="337" y="0"/>
                    </a:lnTo>
                    <a:lnTo>
                      <a:pt x="340" y="0"/>
                    </a:lnTo>
                    <a:lnTo>
                      <a:pt x="343" y="0"/>
                    </a:lnTo>
                    <a:lnTo>
                      <a:pt x="347" y="0"/>
                    </a:lnTo>
                    <a:lnTo>
                      <a:pt x="350" y="0"/>
                    </a:lnTo>
                    <a:lnTo>
                      <a:pt x="353" y="0"/>
                    </a:lnTo>
                    <a:lnTo>
                      <a:pt x="356" y="0"/>
                    </a:lnTo>
                    <a:lnTo>
                      <a:pt x="359" y="0"/>
                    </a:lnTo>
                    <a:lnTo>
                      <a:pt x="363" y="0"/>
                    </a:lnTo>
                    <a:lnTo>
                      <a:pt x="366" y="0"/>
                    </a:lnTo>
                    <a:lnTo>
                      <a:pt x="369" y="0"/>
                    </a:lnTo>
                    <a:lnTo>
                      <a:pt x="372" y="0"/>
                    </a:lnTo>
                    <a:lnTo>
                      <a:pt x="377" y="0"/>
                    </a:lnTo>
                    <a:lnTo>
                      <a:pt x="380" y="0"/>
                    </a:lnTo>
                    <a:lnTo>
                      <a:pt x="383" y="0"/>
                    </a:lnTo>
                    <a:lnTo>
                      <a:pt x="387" y="0"/>
                    </a:lnTo>
                    <a:lnTo>
                      <a:pt x="390" y="0"/>
                    </a:lnTo>
                    <a:lnTo>
                      <a:pt x="393" y="0"/>
                    </a:lnTo>
                    <a:lnTo>
                      <a:pt x="396" y="0"/>
                    </a:lnTo>
                    <a:lnTo>
                      <a:pt x="399" y="0"/>
                    </a:lnTo>
                    <a:lnTo>
                      <a:pt x="403" y="0"/>
                    </a:lnTo>
                    <a:lnTo>
                      <a:pt x="406" y="0"/>
                    </a:lnTo>
                    <a:lnTo>
                      <a:pt x="409" y="0"/>
                    </a:lnTo>
                    <a:lnTo>
                      <a:pt x="412" y="0"/>
                    </a:lnTo>
                    <a:lnTo>
                      <a:pt x="417" y="0"/>
                    </a:lnTo>
                    <a:lnTo>
                      <a:pt x="420" y="0"/>
                    </a:lnTo>
                    <a:lnTo>
                      <a:pt x="424" y="0"/>
                    </a:lnTo>
                    <a:lnTo>
                      <a:pt x="427" y="0"/>
                    </a:lnTo>
                    <a:lnTo>
                      <a:pt x="430" y="0"/>
                    </a:lnTo>
                    <a:lnTo>
                      <a:pt x="433" y="0"/>
                    </a:lnTo>
                    <a:lnTo>
                      <a:pt x="436" y="0"/>
                    </a:lnTo>
                    <a:lnTo>
                      <a:pt x="440" y="0"/>
                    </a:lnTo>
                    <a:lnTo>
                      <a:pt x="443" y="0"/>
                    </a:lnTo>
                    <a:lnTo>
                      <a:pt x="446" y="0"/>
                    </a:lnTo>
                    <a:lnTo>
                      <a:pt x="449" y="0"/>
                    </a:lnTo>
                    <a:lnTo>
                      <a:pt x="452" y="0"/>
                    </a:lnTo>
                    <a:lnTo>
                      <a:pt x="456" y="0"/>
                    </a:lnTo>
                    <a:lnTo>
                      <a:pt x="461" y="0"/>
                    </a:lnTo>
                    <a:lnTo>
                      <a:pt x="464" y="0"/>
                    </a:lnTo>
                    <a:lnTo>
                      <a:pt x="467" y="0"/>
                    </a:lnTo>
                    <a:lnTo>
                      <a:pt x="470" y="0"/>
                    </a:lnTo>
                    <a:lnTo>
                      <a:pt x="473" y="0"/>
                    </a:lnTo>
                    <a:lnTo>
                      <a:pt x="477" y="0"/>
                    </a:lnTo>
                    <a:lnTo>
                      <a:pt x="480" y="0"/>
                    </a:lnTo>
                    <a:lnTo>
                      <a:pt x="483" y="0"/>
                    </a:lnTo>
                    <a:lnTo>
                      <a:pt x="486" y="0"/>
                    </a:lnTo>
                    <a:lnTo>
                      <a:pt x="489" y="0"/>
                    </a:lnTo>
                    <a:lnTo>
                      <a:pt x="493" y="0"/>
                    </a:lnTo>
                    <a:lnTo>
                      <a:pt x="496" y="0"/>
                    </a:lnTo>
                    <a:lnTo>
                      <a:pt x="501" y="0"/>
                    </a:lnTo>
                    <a:lnTo>
                      <a:pt x="504" y="0"/>
                    </a:lnTo>
                    <a:lnTo>
                      <a:pt x="507" y="0"/>
                    </a:lnTo>
                    <a:lnTo>
                      <a:pt x="510" y="0"/>
                    </a:lnTo>
                    <a:lnTo>
                      <a:pt x="513" y="0"/>
                    </a:lnTo>
                    <a:lnTo>
                      <a:pt x="517" y="0"/>
                    </a:lnTo>
                    <a:lnTo>
                      <a:pt x="520" y="0"/>
                    </a:lnTo>
                    <a:lnTo>
                      <a:pt x="523" y="0"/>
                    </a:lnTo>
                    <a:lnTo>
                      <a:pt x="526" y="0"/>
                    </a:lnTo>
                    <a:lnTo>
                      <a:pt x="530" y="0"/>
                    </a:lnTo>
                    <a:lnTo>
                      <a:pt x="533" y="0"/>
                    </a:lnTo>
                    <a:lnTo>
                      <a:pt x="536" y="0"/>
                    </a:lnTo>
                    <a:lnTo>
                      <a:pt x="539" y="0"/>
                    </a:lnTo>
                    <a:lnTo>
                      <a:pt x="544" y="0"/>
                    </a:lnTo>
                    <a:lnTo>
                      <a:pt x="547" y="0"/>
                    </a:lnTo>
                    <a:lnTo>
                      <a:pt x="550" y="0"/>
                    </a:lnTo>
                    <a:lnTo>
                      <a:pt x="554" y="0"/>
                    </a:lnTo>
                    <a:lnTo>
                      <a:pt x="557" y="0"/>
                    </a:lnTo>
                    <a:lnTo>
                      <a:pt x="560" y="0"/>
                    </a:lnTo>
                    <a:lnTo>
                      <a:pt x="563" y="0"/>
                    </a:lnTo>
                    <a:lnTo>
                      <a:pt x="566" y="0"/>
                    </a:lnTo>
                    <a:lnTo>
                      <a:pt x="570" y="0"/>
                    </a:lnTo>
                    <a:lnTo>
                      <a:pt x="573" y="0"/>
                    </a:lnTo>
                    <a:lnTo>
                      <a:pt x="576" y="0"/>
                    </a:lnTo>
                    <a:lnTo>
                      <a:pt x="579" y="0"/>
                    </a:lnTo>
                    <a:lnTo>
                      <a:pt x="584" y="0"/>
                    </a:lnTo>
                    <a:lnTo>
                      <a:pt x="587" y="0"/>
                    </a:lnTo>
                    <a:lnTo>
                      <a:pt x="591" y="0"/>
                    </a:lnTo>
                    <a:lnTo>
                      <a:pt x="594" y="0"/>
                    </a:lnTo>
                    <a:lnTo>
                      <a:pt x="597" y="0"/>
                    </a:lnTo>
                    <a:lnTo>
                      <a:pt x="600" y="0"/>
                    </a:lnTo>
                    <a:lnTo>
                      <a:pt x="603" y="0"/>
                    </a:lnTo>
                    <a:lnTo>
                      <a:pt x="607" y="0"/>
                    </a:lnTo>
                    <a:lnTo>
                      <a:pt x="610" y="0"/>
                    </a:lnTo>
                    <a:lnTo>
                      <a:pt x="613" y="0"/>
                    </a:lnTo>
                    <a:lnTo>
                      <a:pt x="616" y="0"/>
                    </a:lnTo>
                    <a:lnTo>
                      <a:pt x="619" y="0"/>
                    </a:lnTo>
                    <a:lnTo>
                      <a:pt x="623" y="0"/>
                    </a:lnTo>
                    <a:lnTo>
                      <a:pt x="628" y="0"/>
                    </a:lnTo>
                    <a:lnTo>
                      <a:pt x="631" y="0"/>
                    </a:lnTo>
                    <a:lnTo>
                      <a:pt x="634" y="0"/>
                    </a:lnTo>
                    <a:lnTo>
                      <a:pt x="637" y="0"/>
                    </a:lnTo>
                    <a:lnTo>
                      <a:pt x="640" y="0"/>
                    </a:lnTo>
                    <a:lnTo>
                      <a:pt x="644" y="0"/>
                    </a:lnTo>
                    <a:lnTo>
                      <a:pt x="647" y="0"/>
                    </a:lnTo>
                    <a:lnTo>
                      <a:pt x="650" y="0"/>
                    </a:lnTo>
                    <a:lnTo>
                      <a:pt x="653" y="0"/>
                    </a:lnTo>
                    <a:lnTo>
                      <a:pt x="656" y="0"/>
                    </a:lnTo>
                    <a:lnTo>
                      <a:pt x="660" y="0"/>
                    </a:lnTo>
                    <a:lnTo>
                      <a:pt x="663" y="0"/>
                    </a:lnTo>
                    <a:lnTo>
                      <a:pt x="668" y="0"/>
                    </a:lnTo>
                    <a:lnTo>
                      <a:pt x="671" y="0"/>
                    </a:lnTo>
                    <a:lnTo>
                      <a:pt x="674" y="0"/>
                    </a:lnTo>
                    <a:lnTo>
                      <a:pt x="677" y="0"/>
                    </a:lnTo>
                    <a:lnTo>
                      <a:pt x="680" y="0"/>
                    </a:lnTo>
                    <a:lnTo>
                      <a:pt x="684" y="0"/>
                    </a:lnTo>
                    <a:lnTo>
                      <a:pt x="687" y="0"/>
                    </a:lnTo>
                    <a:lnTo>
                      <a:pt x="690" y="0"/>
                    </a:lnTo>
                    <a:lnTo>
                      <a:pt x="693" y="0"/>
                    </a:lnTo>
                    <a:lnTo>
                      <a:pt x="697" y="0"/>
                    </a:lnTo>
                    <a:lnTo>
                      <a:pt x="700" y="0"/>
                    </a:lnTo>
                    <a:lnTo>
                      <a:pt x="703" y="0"/>
                    </a:lnTo>
                    <a:lnTo>
                      <a:pt x="706" y="0"/>
                    </a:lnTo>
                    <a:lnTo>
                      <a:pt x="711" y="0"/>
                    </a:lnTo>
                    <a:lnTo>
                      <a:pt x="714" y="0"/>
                    </a:lnTo>
                    <a:lnTo>
                      <a:pt x="717" y="0"/>
                    </a:lnTo>
                    <a:lnTo>
                      <a:pt x="721" y="0"/>
                    </a:lnTo>
                    <a:lnTo>
                      <a:pt x="724" y="0"/>
                    </a:lnTo>
                    <a:lnTo>
                      <a:pt x="727" y="0"/>
                    </a:lnTo>
                    <a:lnTo>
                      <a:pt x="730" y="0"/>
                    </a:lnTo>
                    <a:lnTo>
                      <a:pt x="733" y="0"/>
                    </a:lnTo>
                    <a:lnTo>
                      <a:pt x="737" y="0"/>
                    </a:lnTo>
                    <a:lnTo>
                      <a:pt x="740" y="0"/>
                    </a:lnTo>
                    <a:lnTo>
                      <a:pt x="743" y="0"/>
                    </a:lnTo>
                    <a:lnTo>
                      <a:pt x="746" y="0"/>
                    </a:lnTo>
                    <a:lnTo>
                      <a:pt x="751" y="0"/>
                    </a:lnTo>
                    <a:lnTo>
                      <a:pt x="754" y="0"/>
                    </a:lnTo>
                    <a:lnTo>
                      <a:pt x="758" y="0"/>
                    </a:lnTo>
                    <a:lnTo>
                      <a:pt x="761" y="0"/>
                    </a:lnTo>
                    <a:lnTo>
                      <a:pt x="764" y="0"/>
                    </a:lnTo>
                    <a:lnTo>
                      <a:pt x="767" y="0"/>
                    </a:lnTo>
                    <a:lnTo>
                      <a:pt x="770" y="0"/>
                    </a:lnTo>
                    <a:lnTo>
                      <a:pt x="774" y="0"/>
                    </a:lnTo>
                    <a:lnTo>
                      <a:pt x="777" y="0"/>
                    </a:lnTo>
                    <a:lnTo>
                      <a:pt x="780" y="0"/>
                    </a:lnTo>
                    <a:lnTo>
                      <a:pt x="783" y="0"/>
                    </a:lnTo>
                    <a:lnTo>
                      <a:pt x="786" y="0"/>
                    </a:lnTo>
                    <a:lnTo>
                      <a:pt x="790" y="0"/>
                    </a:lnTo>
                    <a:lnTo>
                      <a:pt x="794" y="0"/>
                    </a:lnTo>
                    <a:lnTo>
                      <a:pt x="798" y="0"/>
                    </a:lnTo>
                    <a:lnTo>
                      <a:pt x="801" y="0"/>
                    </a:lnTo>
                    <a:lnTo>
                      <a:pt x="804" y="0"/>
                    </a:lnTo>
                    <a:lnTo>
                      <a:pt x="807" y="0"/>
                    </a:lnTo>
                    <a:lnTo>
                      <a:pt x="811" y="0"/>
                    </a:lnTo>
                    <a:lnTo>
                      <a:pt x="814" y="0"/>
                    </a:lnTo>
                    <a:lnTo>
                      <a:pt x="817" y="0"/>
                    </a:lnTo>
                    <a:lnTo>
                      <a:pt x="820" y="0"/>
                    </a:lnTo>
                    <a:lnTo>
                      <a:pt x="823" y="0"/>
                    </a:lnTo>
                    <a:lnTo>
                      <a:pt x="827" y="0"/>
                    </a:lnTo>
                    <a:lnTo>
                      <a:pt x="830" y="0"/>
                    </a:lnTo>
                    <a:lnTo>
                      <a:pt x="835" y="0"/>
                    </a:lnTo>
                    <a:lnTo>
                      <a:pt x="838" y="0"/>
                    </a:lnTo>
                    <a:lnTo>
                      <a:pt x="841" y="0"/>
                    </a:lnTo>
                    <a:lnTo>
                      <a:pt x="844" y="0"/>
                    </a:lnTo>
                    <a:lnTo>
                      <a:pt x="847" y="0"/>
                    </a:lnTo>
                    <a:lnTo>
                      <a:pt x="851" y="0"/>
                    </a:lnTo>
                    <a:lnTo>
                      <a:pt x="854" y="0"/>
                    </a:lnTo>
                    <a:lnTo>
                      <a:pt x="857" y="0"/>
                    </a:lnTo>
                    <a:lnTo>
                      <a:pt x="860" y="0"/>
                    </a:lnTo>
                    <a:lnTo>
                      <a:pt x="864" y="0"/>
                    </a:lnTo>
                    <a:lnTo>
                      <a:pt x="867" y="0"/>
                    </a:lnTo>
                    <a:lnTo>
                      <a:pt x="870" y="0"/>
                    </a:lnTo>
                    <a:lnTo>
                      <a:pt x="873" y="0"/>
                    </a:lnTo>
                    <a:lnTo>
                      <a:pt x="878" y="0"/>
                    </a:lnTo>
                    <a:lnTo>
                      <a:pt x="881" y="0"/>
                    </a:lnTo>
                    <a:lnTo>
                      <a:pt x="884" y="0"/>
                    </a:lnTo>
                    <a:lnTo>
                      <a:pt x="888" y="0"/>
                    </a:lnTo>
                    <a:lnTo>
                      <a:pt x="891" y="0"/>
                    </a:lnTo>
                    <a:lnTo>
                      <a:pt x="894" y="0"/>
                    </a:lnTo>
                    <a:lnTo>
                      <a:pt x="897" y="0"/>
                    </a:lnTo>
                    <a:lnTo>
                      <a:pt x="900" y="0"/>
                    </a:lnTo>
                    <a:lnTo>
                      <a:pt x="904" y="0"/>
                    </a:lnTo>
                    <a:lnTo>
                      <a:pt x="907" y="0"/>
                    </a:lnTo>
                    <a:lnTo>
                      <a:pt x="910" y="0"/>
                    </a:lnTo>
                    <a:lnTo>
                      <a:pt x="913" y="0"/>
                    </a:lnTo>
                    <a:lnTo>
                      <a:pt x="918" y="0"/>
                    </a:lnTo>
                    <a:lnTo>
                      <a:pt x="921" y="0"/>
                    </a:lnTo>
                    <a:lnTo>
                      <a:pt x="925" y="0"/>
                    </a:lnTo>
                    <a:lnTo>
                      <a:pt x="928" y="0"/>
                    </a:lnTo>
                    <a:lnTo>
                      <a:pt x="931" y="0"/>
                    </a:lnTo>
                    <a:lnTo>
                      <a:pt x="934" y="0"/>
                    </a:lnTo>
                    <a:lnTo>
                      <a:pt x="937" y="0"/>
                    </a:lnTo>
                  </a:path>
                </a:pathLst>
              </a:custGeom>
              <a:noFill/>
              <a:ln w="1905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" name="Freeform 682"/>
              <p:cNvSpPr>
                <a:spLocks/>
              </p:cNvSpPr>
              <p:nvPr/>
            </p:nvSpPr>
            <p:spPr bwMode="auto">
              <a:xfrm>
                <a:off x="1513" y="3596"/>
                <a:ext cx="85" cy="1"/>
              </a:xfrm>
              <a:custGeom>
                <a:avLst/>
                <a:gdLst>
                  <a:gd name="T0" fmla="*/ 0 w 89"/>
                  <a:gd name="T1" fmla="*/ 3 w 89"/>
                  <a:gd name="T2" fmla="*/ 6 w 89"/>
                  <a:gd name="T3" fmla="*/ 9 w 89"/>
                  <a:gd name="T4" fmla="*/ 12 w 89"/>
                  <a:gd name="T5" fmla="*/ 16 w 89"/>
                  <a:gd name="T6" fmla="*/ 19 w 89"/>
                  <a:gd name="T7" fmla="*/ 24 w 89"/>
                  <a:gd name="T8" fmla="*/ 27 w 89"/>
                  <a:gd name="T9" fmla="*/ 30 w 89"/>
                  <a:gd name="T10" fmla="*/ 33 w 89"/>
                  <a:gd name="T11" fmla="*/ 36 w 89"/>
                  <a:gd name="T12" fmla="*/ 40 w 89"/>
                  <a:gd name="T13" fmla="*/ 43 w 89"/>
                  <a:gd name="T14" fmla="*/ 46 w 89"/>
                  <a:gd name="T15" fmla="*/ 49 w 89"/>
                  <a:gd name="T16" fmla="*/ 53 w 89"/>
                  <a:gd name="T17" fmla="*/ 56 w 89"/>
                  <a:gd name="T18" fmla="*/ 59 w 89"/>
                  <a:gd name="T19" fmla="*/ 64 w 89"/>
                  <a:gd name="T20" fmla="*/ 67 w 89"/>
                  <a:gd name="T21" fmla="*/ 70 w 89"/>
                  <a:gd name="T22" fmla="*/ 73 w 89"/>
                  <a:gd name="T23" fmla="*/ 77 w 89"/>
                  <a:gd name="T24" fmla="*/ 80 w 89"/>
                  <a:gd name="T25" fmla="*/ 83 w 89"/>
                  <a:gd name="T26" fmla="*/ 86 w 89"/>
                  <a:gd name="T27" fmla="*/ 89 w 8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</a:cxnLst>
                <a:rect l="0" t="0" r="r" b="b"/>
                <a:pathLst>
                  <a:path w="89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3" y="0"/>
                    </a:lnTo>
                    <a:lnTo>
                      <a:pt x="36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49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59" y="0"/>
                    </a:lnTo>
                    <a:lnTo>
                      <a:pt x="64" y="0"/>
                    </a:lnTo>
                    <a:lnTo>
                      <a:pt x="67" y="0"/>
                    </a:lnTo>
                    <a:lnTo>
                      <a:pt x="70" y="0"/>
                    </a:lnTo>
                    <a:lnTo>
                      <a:pt x="73" y="0"/>
                    </a:lnTo>
                    <a:lnTo>
                      <a:pt x="77" y="0"/>
                    </a:lnTo>
                    <a:lnTo>
                      <a:pt x="80" y="0"/>
                    </a:lnTo>
                    <a:lnTo>
                      <a:pt x="83" y="0"/>
                    </a:lnTo>
                    <a:lnTo>
                      <a:pt x="86" y="0"/>
                    </a:lnTo>
                    <a:lnTo>
                      <a:pt x="89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" name="Line 683"/>
              <p:cNvSpPr>
                <a:spLocks noChangeShapeType="1"/>
              </p:cNvSpPr>
              <p:nvPr/>
            </p:nvSpPr>
            <p:spPr bwMode="auto">
              <a:xfrm flipV="1">
                <a:off x="1600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0" name="Freeform 684"/>
              <p:cNvSpPr>
                <a:spLocks/>
              </p:cNvSpPr>
              <p:nvPr/>
            </p:nvSpPr>
            <p:spPr bwMode="auto">
              <a:xfrm>
                <a:off x="1602" y="3594"/>
                <a:ext cx="14" cy="1"/>
              </a:xfrm>
              <a:custGeom>
                <a:avLst/>
                <a:gdLst>
                  <a:gd name="T0" fmla="*/ 0 w 14"/>
                  <a:gd name="T1" fmla="*/ 3 w 14"/>
                  <a:gd name="T2" fmla="*/ 6 w 14"/>
                  <a:gd name="T3" fmla="*/ 9 w 14"/>
                  <a:gd name="T4" fmla="*/ 14 w 1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14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4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1" name="Line 685"/>
              <p:cNvSpPr>
                <a:spLocks noChangeShapeType="1"/>
              </p:cNvSpPr>
              <p:nvPr/>
            </p:nvSpPr>
            <p:spPr bwMode="auto">
              <a:xfrm>
                <a:off x="1616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2" name="Freeform 686"/>
              <p:cNvSpPr>
                <a:spLocks/>
              </p:cNvSpPr>
              <p:nvPr/>
            </p:nvSpPr>
            <p:spPr bwMode="auto">
              <a:xfrm>
                <a:off x="1618" y="3596"/>
                <a:ext cx="109" cy="1"/>
              </a:xfrm>
              <a:custGeom>
                <a:avLst/>
                <a:gdLst>
                  <a:gd name="T0" fmla="*/ 0 w 113"/>
                  <a:gd name="T1" fmla="*/ 4 w 113"/>
                  <a:gd name="T2" fmla="*/ 7 w 113"/>
                  <a:gd name="T3" fmla="*/ 10 w 113"/>
                  <a:gd name="T4" fmla="*/ 13 w 113"/>
                  <a:gd name="T5" fmla="*/ 16 w 113"/>
                  <a:gd name="T6" fmla="*/ 20 w 113"/>
                  <a:gd name="T7" fmla="*/ 23 w 113"/>
                  <a:gd name="T8" fmla="*/ 26 w 113"/>
                  <a:gd name="T9" fmla="*/ 29 w 113"/>
                  <a:gd name="T10" fmla="*/ 32 w 113"/>
                  <a:gd name="T11" fmla="*/ 37 w 113"/>
                  <a:gd name="T12" fmla="*/ 40 w 113"/>
                  <a:gd name="T13" fmla="*/ 44 w 113"/>
                  <a:gd name="T14" fmla="*/ 47 w 113"/>
                  <a:gd name="T15" fmla="*/ 50 w 113"/>
                  <a:gd name="T16" fmla="*/ 53 w 113"/>
                  <a:gd name="T17" fmla="*/ 57 w 113"/>
                  <a:gd name="T18" fmla="*/ 60 w 113"/>
                  <a:gd name="T19" fmla="*/ 63 w 113"/>
                  <a:gd name="T20" fmla="*/ 66 w 113"/>
                  <a:gd name="T21" fmla="*/ 69 w 113"/>
                  <a:gd name="T22" fmla="*/ 73 w 113"/>
                  <a:gd name="T23" fmla="*/ 76 w 113"/>
                  <a:gd name="T24" fmla="*/ 81 w 113"/>
                  <a:gd name="T25" fmla="*/ 84 w 113"/>
                  <a:gd name="T26" fmla="*/ 87 w 113"/>
                  <a:gd name="T27" fmla="*/ 90 w 113"/>
                  <a:gd name="T28" fmla="*/ 93 w 113"/>
                  <a:gd name="T29" fmla="*/ 97 w 113"/>
                  <a:gd name="T30" fmla="*/ 100 w 113"/>
                  <a:gd name="T31" fmla="*/ 103 w 113"/>
                  <a:gd name="T32" fmla="*/ 106 w 113"/>
                  <a:gd name="T33" fmla="*/ 109 w 113"/>
                  <a:gd name="T34" fmla="*/ 113 w 11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</a:cxnLst>
                <a:rect l="0" t="0" r="r" b="b"/>
                <a:pathLst>
                  <a:path w="113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20" y="0"/>
                    </a:lnTo>
                    <a:lnTo>
                      <a:pt x="23" y="0"/>
                    </a:lnTo>
                    <a:lnTo>
                      <a:pt x="26" y="0"/>
                    </a:lnTo>
                    <a:lnTo>
                      <a:pt x="29" y="0"/>
                    </a:lnTo>
                    <a:lnTo>
                      <a:pt x="32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4" y="0"/>
                    </a:lnTo>
                    <a:lnTo>
                      <a:pt x="47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7" y="0"/>
                    </a:lnTo>
                    <a:lnTo>
                      <a:pt x="60" y="0"/>
                    </a:lnTo>
                    <a:lnTo>
                      <a:pt x="63" y="0"/>
                    </a:lnTo>
                    <a:lnTo>
                      <a:pt x="66" y="0"/>
                    </a:lnTo>
                    <a:lnTo>
                      <a:pt x="69" y="0"/>
                    </a:lnTo>
                    <a:lnTo>
                      <a:pt x="73" y="0"/>
                    </a:lnTo>
                    <a:lnTo>
                      <a:pt x="76" y="0"/>
                    </a:lnTo>
                    <a:lnTo>
                      <a:pt x="81" y="0"/>
                    </a:lnTo>
                    <a:lnTo>
                      <a:pt x="84" y="0"/>
                    </a:lnTo>
                    <a:lnTo>
                      <a:pt x="87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97" y="0"/>
                    </a:lnTo>
                    <a:lnTo>
                      <a:pt x="100" y="0"/>
                    </a:lnTo>
                    <a:lnTo>
                      <a:pt x="103" y="0"/>
                    </a:lnTo>
                    <a:lnTo>
                      <a:pt x="106" y="0"/>
                    </a:lnTo>
                    <a:lnTo>
                      <a:pt x="109" y="0"/>
                    </a:lnTo>
                    <a:lnTo>
                      <a:pt x="113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3" name="Line 687"/>
              <p:cNvSpPr>
                <a:spLocks noChangeShapeType="1"/>
              </p:cNvSpPr>
              <p:nvPr/>
            </p:nvSpPr>
            <p:spPr bwMode="auto">
              <a:xfrm flipV="1">
                <a:off x="1728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4" name="Freeform 688"/>
              <p:cNvSpPr>
                <a:spLocks/>
              </p:cNvSpPr>
              <p:nvPr/>
            </p:nvSpPr>
            <p:spPr bwMode="auto">
              <a:xfrm>
                <a:off x="1730" y="3594"/>
                <a:ext cx="10" cy="1"/>
              </a:xfrm>
              <a:custGeom>
                <a:avLst/>
                <a:gdLst>
                  <a:gd name="T0" fmla="*/ 0 w 11"/>
                  <a:gd name="T1" fmla="*/ 5 w 11"/>
                  <a:gd name="T2" fmla="*/ 8 w 11"/>
                  <a:gd name="T3" fmla="*/ 11 w 1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1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  <a:lnTo>
                      <a:pt x="11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5" name="Line 689"/>
              <p:cNvSpPr>
                <a:spLocks noChangeShapeType="1"/>
              </p:cNvSpPr>
              <p:nvPr/>
            </p:nvSpPr>
            <p:spPr bwMode="auto">
              <a:xfrm flipV="1">
                <a:off x="1740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" name="Freeform 690"/>
              <p:cNvSpPr>
                <a:spLocks/>
              </p:cNvSpPr>
              <p:nvPr/>
            </p:nvSpPr>
            <p:spPr bwMode="auto">
              <a:xfrm>
                <a:off x="1743" y="3592"/>
                <a:ext cx="13" cy="1"/>
              </a:xfrm>
              <a:custGeom>
                <a:avLst/>
                <a:gdLst>
                  <a:gd name="T0" fmla="*/ 0 w 13"/>
                  <a:gd name="T1" fmla="*/ 4 w 13"/>
                  <a:gd name="T2" fmla="*/ 7 w 13"/>
                  <a:gd name="T3" fmla="*/ 10 w 13"/>
                  <a:gd name="T4" fmla="*/ 13 w 1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13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" name="Line 691"/>
              <p:cNvSpPr>
                <a:spLocks noChangeShapeType="1"/>
              </p:cNvSpPr>
              <p:nvPr/>
            </p:nvSpPr>
            <p:spPr bwMode="auto">
              <a:xfrm flipV="1">
                <a:off x="1756" y="3591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8" name="Line 692"/>
              <p:cNvSpPr>
                <a:spLocks noChangeShapeType="1"/>
              </p:cNvSpPr>
              <p:nvPr/>
            </p:nvSpPr>
            <p:spPr bwMode="auto">
              <a:xfrm>
                <a:off x="1759" y="3591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9" name="Line 693"/>
              <p:cNvSpPr>
                <a:spLocks noChangeShapeType="1"/>
              </p:cNvSpPr>
              <p:nvPr/>
            </p:nvSpPr>
            <p:spPr bwMode="auto">
              <a:xfrm flipV="1">
                <a:off x="1762" y="3589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0" name="Line 694"/>
              <p:cNvSpPr>
                <a:spLocks noChangeShapeType="1"/>
              </p:cNvSpPr>
              <p:nvPr/>
            </p:nvSpPr>
            <p:spPr bwMode="auto">
              <a:xfrm>
                <a:off x="1765" y="3589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1" name="Line 695"/>
              <p:cNvSpPr>
                <a:spLocks noChangeShapeType="1"/>
              </p:cNvSpPr>
              <p:nvPr/>
            </p:nvSpPr>
            <p:spPr bwMode="auto">
              <a:xfrm flipV="1">
                <a:off x="1768" y="3587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2" name="Line 696"/>
              <p:cNvSpPr>
                <a:spLocks noChangeShapeType="1"/>
              </p:cNvSpPr>
              <p:nvPr/>
            </p:nvSpPr>
            <p:spPr bwMode="auto">
              <a:xfrm>
                <a:off x="1771" y="3587"/>
                <a:ext cx="5" cy="4"/>
              </a:xfrm>
              <a:prstGeom prst="line">
                <a:avLst/>
              </a:prstGeom>
              <a:noFill/>
              <a:ln w="26988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3" name="Line 697"/>
              <p:cNvSpPr>
                <a:spLocks noChangeShapeType="1"/>
              </p:cNvSpPr>
              <p:nvPr/>
            </p:nvSpPr>
            <p:spPr bwMode="auto">
              <a:xfrm>
                <a:off x="1776" y="3591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4" name="Freeform 698"/>
              <p:cNvSpPr>
                <a:spLocks/>
              </p:cNvSpPr>
              <p:nvPr/>
            </p:nvSpPr>
            <p:spPr bwMode="auto">
              <a:xfrm>
                <a:off x="1779" y="3592"/>
                <a:ext cx="9" cy="1"/>
              </a:xfrm>
              <a:custGeom>
                <a:avLst/>
                <a:gdLst>
                  <a:gd name="T0" fmla="*/ 0 w 10"/>
                  <a:gd name="T1" fmla="*/ 4 w 10"/>
                  <a:gd name="T2" fmla="*/ 7 w 10"/>
                  <a:gd name="T3" fmla="*/ 10 w 1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0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5" name="Line 699"/>
              <p:cNvSpPr>
                <a:spLocks noChangeShapeType="1"/>
              </p:cNvSpPr>
              <p:nvPr/>
            </p:nvSpPr>
            <p:spPr bwMode="auto">
              <a:xfrm>
                <a:off x="1788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6" name="Line 700"/>
              <p:cNvSpPr>
                <a:spLocks noChangeShapeType="1"/>
              </p:cNvSpPr>
              <p:nvPr/>
            </p:nvSpPr>
            <p:spPr bwMode="auto">
              <a:xfrm>
                <a:off x="1791" y="359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" name="Line 701"/>
              <p:cNvSpPr>
                <a:spLocks noChangeShapeType="1"/>
              </p:cNvSpPr>
              <p:nvPr/>
            </p:nvSpPr>
            <p:spPr bwMode="auto">
              <a:xfrm>
                <a:off x="1794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" name="Freeform 702"/>
              <p:cNvSpPr>
                <a:spLocks/>
              </p:cNvSpPr>
              <p:nvPr/>
            </p:nvSpPr>
            <p:spPr bwMode="auto">
              <a:xfrm>
                <a:off x="1798" y="3596"/>
                <a:ext cx="138" cy="1"/>
              </a:xfrm>
              <a:custGeom>
                <a:avLst/>
                <a:gdLst>
                  <a:gd name="T0" fmla="*/ 0 w 144"/>
                  <a:gd name="T1" fmla="*/ 3 w 144"/>
                  <a:gd name="T2" fmla="*/ 6 w 144"/>
                  <a:gd name="T3" fmla="*/ 9 w 144"/>
                  <a:gd name="T4" fmla="*/ 12 w 144"/>
                  <a:gd name="T5" fmla="*/ 17 w 144"/>
                  <a:gd name="T6" fmla="*/ 20 w 144"/>
                  <a:gd name="T7" fmla="*/ 24 w 144"/>
                  <a:gd name="T8" fmla="*/ 27 w 144"/>
                  <a:gd name="T9" fmla="*/ 30 w 144"/>
                  <a:gd name="T10" fmla="*/ 33 w 144"/>
                  <a:gd name="T11" fmla="*/ 37 w 144"/>
                  <a:gd name="T12" fmla="*/ 40 w 144"/>
                  <a:gd name="T13" fmla="*/ 43 w 144"/>
                  <a:gd name="T14" fmla="*/ 46 w 144"/>
                  <a:gd name="T15" fmla="*/ 49 w 144"/>
                  <a:gd name="T16" fmla="*/ 53 w 144"/>
                  <a:gd name="T17" fmla="*/ 56 w 144"/>
                  <a:gd name="T18" fmla="*/ 61 w 144"/>
                  <a:gd name="T19" fmla="*/ 64 w 144"/>
                  <a:gd name="T20" fmla="*/ 67 w 144"/>
                  <a:gd name="T21" fmla="*/ 70 w 144"/>
                  <a:gd name="T22" fmla="*/ 73 w 144"/>
                  <a:gd name="T23" fmla="*/ 77 w 144"/>
                  <a:gd name="T24" fmla="*/ 80 w 144"/>
                  <a:gd name="T25" fmla="*/ 83 w 144"/>
                  <a:gd name="T26" fmla="*/ 86 w 144"/>
                  <a:gd name="T27" fmla="*/ 89 w 144"/>
                  <a:gd name="T28" fmla="*/ 93 w 144"/>
                  <a:gd name="T29" fmla="*/ 96 w 144"/>
                  <a:gd name="T30" fmla="*/ 101 w 144"/>
                  <a:gd name="T31" fmla="*/ 104 w 144"/>
                  <a:gd name="T32" fmla="*/ 107 w 144"/>
                  <a:gd name="T33" fmla="*/ 110 w 144"/>
                  <a:gd name="T34" fmla="*/ 114 w 144"/>
                  <a:gd name="T35" fmla="*/ 117 w 144"/>
                  <a:gd name="T36" fmla="*/ 120 w 144"/>
                  <a:gd name="T37" fmla="*/ 123 w 144"/>
                  <a:gd name="T38" fmla="*/ 126 w 144"/>
                  <a:gd name="T39" fmla="*/ 130 w 144"/>
                  <a:gd name="T40" fmla="*/ 133 w 144"/>
                  <a:gd name="T41" fmla="*/ 136 w 144"/>
                  <a:gd name="T42" fmla="*/ 139 w 144"/>
                  <a:gd name="T43" fmla="*/ 144 w 14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  <a:cxn ang="0">
                    <a:pos x="T41" y="0"/>
                  </a:cxn>
                  <a:cxn ang="0">
                    <a:pos x="T42" y="0"/>
                  </a:cxn>
                  <a:cxn ang="0">
                    <a:pos x="T43" y="0"/>
                  </a:cxn>
                </a:cxnLst>
                <a:rect l="0" t="0" r="r" b="b"/>
                <a:pathLst>
                  <a:path w="144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3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49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61" y="0"/>
                    </a:lnTo>
                    <a:lnTo>
                      <a:pt x="64" y="0"/>
                    </a:lnTo>
                    <a:lnTo>
                      <a:pt x="67" y="0"/>
                    </a:lnTo>
                    <a:lnTo>
                      <a:pt x="70" y="0"/>
                    </a:lnTo>
                    <a:lnTo>
                      <a:pt x="73" y="0"/>
                    </a:lnTo>
                    <a:lnTo>
                      <a:pt x="77" y="0"/>
                    </a:lnTo>
                    <a:lnTo>
                      <a:pt x="80" y="0"/>
                    </a:lnTo>
                    <a:lnTo>
                      <a:pt x="83" y="0"/>
                    </a:lnTo>
                    <a:lnTo>
                      <a:pt x="86" y="0"/>
                    </a:lnTo>
                    <a:lnTo>
                      <a:pt x="89" y="0"/>
                    </a:lnTo>
                    <a:lnTo>
                      <a:pt x="93" y="0"/>
                    </a:lnTo>
                    <a:lnTo>
                      <a:pt x="96" y="0"/>
                    </a:lnTo>
                    <a:lnTo>
                      <a:pt x="101" y="0"/>
                    </a:lnTo>
                    <a:lnTo>
                      <a:pt x="104" y="0"/>
                    </a:lnTo>
                    <a:lnTo>
                      <a:pt x="107" y="0"/>
                    </a:lnTo>
                    <a:lnTo>
                      <a:pt x="110" y="0"/>
                    </a:lnTo>
                    <a:lnTo>
                      <a:pt x="114" y="0"/>
                    </a:lnTo>
                    <a:lnTo>
                      <a:pt x="117" y="0"/>
                    </a:lnTo>
                    <a:lnTo>
                      <a:pt x="120" y="0"/>
                    </a:lnTo>
                    <a:lnTo>
                      <a:pt x="123" y="0"/>
                    </a:lnTo>
                    <a:lnTo>
                      <a:pt x="126" y="0"/>
                    </a:lnTo>
                    <a:lnTo>
                      <a:pt x="130" y="0"/>
                    </a:lnTo>
                    <a:lnTo>
                      <a:pt x="133" y="0"/>
                    </a:lnTo>
                    <a:lnTo>
                      <a:pt x="136" y="0"/>
                    </a:lnTo>
                    <a:lnTo>
                      <a:pt x="139" y="0"/>
                    </a:lnTo>
                    <a:lnTo>
                      <a:pt x="144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" name="Line 703"/>
              <p:cNvSpPr>
                <a:spLocks noChangeShapeType="1"/>
              </p:cNvSpPr>
              <p:nvPr/>
            </p:nvSpPr>
            <p:spPr bwMode="auto">
              <a:xfrm flipV="1">
                <a:off x="1937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" name="Freeform 704"/>
              <p:cNvSpPr>
                <a:spLocks/>
              </p:cNvSpPr>
              <p:nvPr/>
            </p:nvSpPr>
            <p:spPr bwMode="auto">
              <a:xfrm>
                <a:off x="1943" y="3596"/>
                <a:ext cx="38" cy="1"/>
              </a:xfrm>
              <a:custGeom>
                <a:avLst/>
                <a:gdLst>
                  <a:gd name="T0" fmla="*/ 0 w 40"/>
                  <a:gd name="T1" fmla="*/ 3 w 40"/>
                  <a:gd name="T2" fmla="*/ 6 w 40"/>
                  <a:gd name="T3" fmla="*/ 9 w 40"/>
                  <a:gd name="T4" fmla="*/ 12 w 40"/>
                  <a:gd name="T5" fmla="*/ 16 w 40"/>
                  <a:gd name="T6" fmla="*/ 19 w 40"/>
                  <a:gd name="T7" fmla="*/ 22 w 40"/>
                  <a:gd name="T8" fmla="*/ 25 w 40"/>
                  <a:gd name="T9" fmla="*/ 28 w 40"/>
                  <a:gd name="T10" fmla="*/ 33 w 40"/>
                  <a:gd name="T11" fmla="*/ 36 w 40"/>
                  <a:gd name="T1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2" y="0"/>
                    </a:lnTo>
                    <a:lnTo>
                      <a:pt x="25" y="0"/>
                    </a:lnTo>
                    <a:lnTo>
                      <a:pt x="28" y="0"/>
                    </a:lnTo>
                    <a:lnTo>
                      <a:pt x="33" y="0"/>
                    </a:lnTo>
                    <a:lnTo>
                      <a:pt x="36" y="0"/>
                    </a:lnTo>
                    <a:lnTo>
                      <a:pt x="40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" name="Line 705"/>
              <p:cNvSpPr>
                <a:spLocks noChangeShapeType="1"/>
              </p:cNvSpPr>
              <p:nvPr/>
            </p:nvSpPr>
            <p:spPr bwMode="auto">
              <a:xfrm flipV="1">
                <a:off x="1982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2" name="Freeform 706"/>
              <p:cNvSpPr>
                <a:spLocks/>
              </p:cNvSpPr>
              <p:nvPr/>
            </p:nvSpPr>
            <p:spPr bwMode="auto">
              <a:xfrm>
                <a:off x="1984" y="3594"/>
                <a:ext cx="6" cy="1"/>
              </a:xfrm>
              <a:custGeom>
                <a:avLst/>
                <a:gdLst>
                  <a:gd name="T0" fmla="*/ 0 w 6"/>
                  <a:gd name="T1" fmla="*/ 3 w 6"/>
                  <a:gd name="T2" fmla="*/ 6 w 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3" name="Line 707"/>
              <p:cNvSpPr>
                <a:spLocks noChangeShapeType="1"/>
              </p:cNvSpPr>
              <p:nvPr/>
            </p:nvSpPr>
            <p:spPr bwMode="auto">
              <a:xfrm flipV="1">
                <a:off x="1990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" name="Line 708"/>
              <p:cNvSpPr>
                <a:spLocks noChangeShapeType="1"/>
              </p:cNvSpPr>
              <p:nvPr/>
            </p:nvSpPr>
            <p:spPr bwMode="auto">
              <a:xfrm flipV="1">
                <a:off x="1993" y="3587"/>
                <a:ext cx="4" cy="5"/>
              </a:xfrm>
              <a:prstGeom prst="line">
                <a:avLst/>
              </a:prstGeom>
              <a:noFill/>
              <a:ln w="26988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5" name="Line 709"/>
              <p:cNvSpPr>
                <a:spLocks noChangeShapeType="1"/>
              </p:cNvSpPr>
              <p:nvPr/>
            </p:nvSpPr>
            <p:spPr bwMode="auto">
              <a:xfrm>
                <a:off x="1997" y="3587"/>
                <a:ext cx="2" cy="7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6" name="Line 710"/>
              <p:cNvSpPr>
                <a:spLocks noChangeShapeType="1"/>
              </p:cNvSpPr>
              <p:nvPr/>
            </p:nvSpPr>
            <p:spPr bwMode="auto">
              <a:xfrm>
                <a:off x="1999" y="359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" name="Line 711"/>
              <p:cNvSpPr>
                <a:spLocks noChangeShapeType="1"/>
              </p:cNvSpPr>
              <p:nvPr/>
            </p:nvSpPr>
            <p:spPr bwMode="auto">
              <a:xfrm>
                <a:off x="2002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" name="Line 712"/>
              <p:cNvSpPr>
                <a:spLocks noChangeShapeType="1"/>
              </p:cNvSpPr>
              <p:nvPr/>
            </p:nvSpPr>
            <p:spPr bwMode="auto">
              <a:xfrm>
                <a:off x="2009" y="359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" name="Line 713"/>
              <p:cNvSpPr>
                <a:spLocks noChangeShapeType="1"/>
              </p:cNvSpPr>
              <p:nvPr/>
            </p:nvSpPr>
            <p:spPr bwMode="auto">
              <a:xfrm flipV="1">
                <a:off x="2012" y="3592"/>
                <a:ext cx="5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" name="Line 714"/>
              <p:cNvSpPr>
                <a:spLocks noChangeShapeType="1"/>
              </p:cNvSpPr>
              <p:nvPr/>
            </p:nvSpPr>
            <p:spPr bwMode="auto">
              <a:xfrm>
                <a:off x="2017" y="3592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" name="Freeform 715"/>
              <p:cNvSpPr>
                <a:spLocks/>
              </p:cNvSpPr>
              <p:nvPr/>
            </p:nvSpPr>
            <p:spPr bwMode="auto">
              <a:xfrm>
                <a:off x="2020" y="3592"/>
                <a:ext cx="5" cy="4"/>
              </a:xfrm>
              <a:custGeom>
                <a:avLst/>
                <a:gdLst>
                  <a:gd name="T0" fmla="*/ 0 w 6"/>
                  <a:gd name="T1" fmla="*/ 0 h 4"/>
                  <a:gd name="T2" fmla="*/ 3 w 6"/>
                  <a:gd name="T3" fmla="*/ 2 h 4"/>
                  <a:gd name="T4" fmla="*/ 6 w 6"/>
                  <a:gd name="T5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4">
                    <a:moveTo>
                      <a:pt x="0" y="0"/>
                    </a:moveTo>
                    <a:lnTo>
                      <a:pt x="3" y="2"/>
                    </a:lnTo>
                    <a:lnTo>
                      <a:pt x="6" y="4"/>
                    </a:lnTo>
                  </a:path>
                </a:pathLst>
              </a:custGeom>
              <a:noFill/>
              <a:ln w="23813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" name="Freeform 716"/>
              <p:cNvSpPr>
                <a:spLocks/>
              </p:cNvSpPr>
              <p:nvPr/>
            </p:nvSpPr>
            <p:spPr bwMode="auto">
              <a:xfrm>
                <a:off x="2025" y="3596"/>
                <a:ext cx="61" cy="1"/>
              </a:xfrm>
              <a:custGeom>
                <a:avLst/>
                <a:gdLst>
                  <a:gd name="T0" fmla="*/ 0 w 63"/>
                  <a:gd name="T1" fmla="*/ 3 w 63"/>
                  <a:gd name="T2" fmla="*/ 7 w 63"/>
                  <a:gd name="T3" fmla="*/ 10 w 63"/>
                  <a:gd name="T4" fmla="*/ 13 w 63"/>
                  <a:gd name="T5" fmla="*/ 16 w 63"/>
                  <a:gd name="T6" fmla="*/ 19 w 63"/>
                  <a:gd name="T7" fmla="*/ 23 w 63"/>
                  <a:gd name="T8" fmla="*/ 26 w 63"/>
                  <a:gd name="T9" fmla="*/ 31 w 63"/>
                  <a:gd name="T10" fmla="*/ 34 w 63"/>
                  <a:gd name="T11" fmla="*/ 37 w 63"/>
                  <a:gd name="T12" fmla="*/ 40 w 63"/>
                  <a:gd name="T13" fmla="*/ 44 w 63"/>
                  <a:gd name="T14" fmla="*/ 47 w 63"/>
                  <a:gd name="T15" fmla="*/ 50 w 63"/>
                  <a:gd name="T16" fmla="*/ 53 w 63"/>
                  <a:gd name="T17" fmla="*/ 56 w 63"/>
                  <a:gd name="T18" fmla="*/ 60 w 63"/>
                  <a:gd name="T19" fmla="*/ 63 w 6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</a:cxnLst>
                <a:rect l="0" t="0" r="r" b="b"/>
                <a:pathLst>
                  <a:path w="63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0"/>
                    </a:lnTo>
                    <a:lnTo>
                      <a:pt x="31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4" y="0"/>
                    </a:lnTo>
                    <a:lnTo>
                      <a:pt x="47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60" y="0"/>
                    </a:lnTo>
                    <a:lnTo>
                      <a:pt x="63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" name="Line 717"/>
              <p:cNvSpPr>
                <a:spLocks noChangeShapeType="1"/>
              </p:cNvSpPr>
              <p:nvPr/>
            </p:nvSpPr>
            <p:spPr bwMode="auto">
              <a:xfrm flipV="1">
                <a:off x="2087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" name="Freeform 718"/>
              <p:cNvSpPr>
                <a:spLocks/>
              </p:cNvSpPr>
              <p:nvPr/>
            </p:nvSpPr>
            <p:spPr bwMode="auto">
              <a:xfrm>
                <a:off x="2092" y="3596"/>
                <a:ext cx="485" cy="1"/>
              </a:xfrm>
              <a:custGeom>
                <a:avLst/>
                <a:gdLst>
                  <a:gd name="T0" fmla="*/ 8 w 506"/>
                  <a:gd name="T1" fmla="*/ 18 w 506"/>
                  <a:gd name="T2" fmla="*/ 28 w 506"/>
                  <a:gd name="T3" fmla="*/ 37 w 506"/>
                  <a:gd name="T4" fmla="*/ 48 w 506"/>
                  <a:gd name="T5" fmla="*/ 58 w 506"/>
                  <a:gd name="T6" fmla="*/ 68 w 506"/>
                  <a:gd name="T7" fmla="*/ 77 w 506"/>
                  <a:gd name="T8" fmla="*/ 89 w 506"/>
                  <a:gd name="T9" fmla="*/ 98 w 506"/>
                  <a:gd name="T10" fmla="*/ 108 w 506"/>
                  <a:gd name="T11" fmla="*/ 117 w 506"/>
                  <a:gd name="T12" fmla="*/ 129 w 506"/>
                  <a:gd name="T13" fmla="*/ 138 w 506"/>
                  <a:gd name="T14" fmla="*/ 148 w 506"/>
                  <a:gd name="T15" fmla="*/ 158 w 506"/>
                  <a:gd name="T16" fmla="*/ 167 w 506"/>
                  <a:gd name="T17" fmla="*/ 178 w 506"/>
                  <a:gd name="T18" fmla="*/ 188 w 506"/>
                  <a:gd name="T19" fmla="*/ 198 w 506"/>
                  <a:gd name="T20" fmla="*/ 207 w 506"/>
                  <a:gd name="T21" fmla="*/ 219 w 506"/>
                  <a:gd name="T22" fmla="*/ 228 w 506"/>
                  <a:gd name="T23" fmla="*/ 238 w 506"/>
                  <a:gd name="T24" fmla="*/ 248 w 506"/>
                  <a:gd name="T25" fmla="*/ 259 w 506"/>
                  <a:gd name="T26" fmla="*/ 268 w 506"/>
                  <a:gd name="T27" fmla="*/ 278 w 506"/>
                  <a:gd name="T28" fmla="*/ 288 w 506"/>
                  <a:gd name="T29" fmla="*/ 299 w 506"/>
                  <a:gd name="T30" fmla="*/ 309 w 506"/>
                  <a:gd name="T31" fmla="*/ 318 w 506"/>
                  <a:gd name="T32" fmla="*/ 328 w 506"/>
                  <a:gd name="T33" fmla="*/ 339 w 506"/>
                  <a:gd name="T34" fmla="*/ 349 w 506"/>
                  <a:gd name="T35" fmla="*/ 358 w 506"/>
                  <a:gd name="T36" fmla="*/ 368 w 506"/>
                  <a:gd name="T37" fmla="*/ 379 w 506"/>
                  <a:gd name="T38" fmla="*/ 389 w 506"/>
                  <a:gd name="T39" fmla="*/ 398 w 506"/>
                  <a:gd name="T40" fmla="*/ 408 w 506"/>
                  <a:gd name="T41" fmla="*/ 418 w 506"/>
                  <a:gd name="T42" fmla="*/ 429 w 506"/>
                  <a:gd name="T43" fmla="*/ 439 w 506"/>
                  <a:gd name="T44" fmla="*/ 448 w 506"/>
                  <a:gd name="T45" fmla="*/ 458 w 506"/>
                  <a:gd name="T46" fmla="*/ 469 w 506"/>
                  <a:gd name="T47" fmla="*/ 479 w 506"/>
                  <a:gd name="T48" fmla="*/ 488 w 506"/>
                  <a:gd name="T49" fmla="*/ 498 w 50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  <a:cxn ang="0">
                    <a:pos x="T41" y="0"/>
                  </a:cxn>
                  <a:cxn ang="0">
                    <a:pos x="T42" y="0"/>
                  </a:cxn>
                  <a:cxn ang="0">
                    <a:pos x="T43" y="0"/>
                  </a:cxn>
                  <a:cxn ang="0">
                    <a:pos x="T44" y="0"/>
                  </a:cxn>
                  <a:cxn ang="0">
                    <a:pos x="T45" y="0"/>
                  </a:cxn>
                  <a:cxn ang="0">
                    <a:pos x="T46" y="0"/>
                  </a:cxn>
                  <a:cxn ang="0">
                    <a:pos x="T47" y="0"/>
                  </a:cxn>
                  <a:cxn ang="0">
                    <a:pos x="T48" y="0"/>
                  </a:cxn>
                  <a:cxn ang="0">
                    <a:pos x="T49" y="0"/>
                  </a:cxn>
                </a:cxnLst>
                <a:rect l="0" t="0" r="r" b="b"/>
                <a:pathLst>
                  <a:path w="506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8" y="0"/>
                    </a:lnTo>
                    <a:lnTo>
                      <a:pt x="31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5" y="0"/>
                    </a:lnTo>
                    <a:lnTo>
                      <a:pt x="48" y="0"/>
                    </a:lnTo>
                    <a:lnTo>
                      <a:pt x="52" y="0"/>
                    </a:lnTo>
                    <a:lnTo>
                      <a:pt x="55" y="0"/>
                    </a:lnTo>
                    <a:lnTo>
                      <a:pt x="58" y="0"/>
                    </a:lnTo>
                    <a:lnTo>
                      <a:pt x="61" y="0"/>
                    </a:lnTo>
                    <a:lnTo>
                      <a:pt x="64" y="0"/>
                    </a:lnTo>
                    <a:lnTo>
                      <a:pt x="68" y="0"/>
                    </a:lnTo>
                    <a:lnTo>
                      <a:pt x="71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1" y="0"/>
                    </a:lnTo>
                    <a:lnTo>
                      <a:pt x="84" y="0"/>
                    </a:lnTo>
                    <a:lnTo>
                      <a:pt x="89" y="0"/>
                    </a:lnTo>
                    <a:lnTo>
                      <a:pt x="92" y="0"/>
                    </a:lnTo>
                    <a:lnTo>
                      <a:pt x="95" y="0"/>
                    </a:lnTo>
                    <a:lnTo>
                      <a:pt x="98" y="0"/>
                    </a:lnTo>
                    <a:lnTo>
                      <a:pt x="101" y="0"/>
                    </a:lnTo>
                    <a:lnTo>
                      <a:pt x="105" y="0"/>
                    </a:lnTo>
                    <a:lnTo>
                      <a:pt x="108" y="0"/>
                    </a:lnTo>
                    <a:lnTo>
                      <a:pt x="111" y="0"/>
                    </a:lnTo>
                    <a:lnTo>
                      <a:pt x="114" y="0"/>
                    </a:lnTo>
                    <a:lnTo>
                      <a:pt x="117" y="0"/>
                    </a:lnTo>
                    <a:lnTo>
                      <a:pt x="121" y="0"/>
                    </a:lnTo>
                    <a:lnTo>
                      <a:pt x="124" y="0"/>
                    </a:lnTo>
                    <a:lnTo>
                      <a:pt x="129" y="0"/>
                    </a:lnTo>
                    <a:lnTo>
                      <a:pt x="132" y="0"/>
                    </a:lnTo>
                    <a:lnTo>
                      <a:pt x="135" y="0"/>
                    </a:lnTo>
                    <a:lnTo>
                      <a:pt x="138" y="0"/>
                    </a:lnTo>
                    <a:lnTo>
                      <a:pt x="142" y="0"/>
                    </a:lnTo>
                    <a:lnTo>
                      <a:pt x="145" y="0"/>
                    </a:lnTo>
                    <a:lnTo>
                      <a:pt x="148" y="0"/>
                    </a:lnTo>
                    <a:lnTo>
                      <a:pt x="151" y="0"/>
                    </a:lnTo>
                    <a:lnTo>
                      <a:pt x="154" y="0"/>
                    </a:lnTo>
                    <a:lnTo>
                      <a:pt x="158" y="0"/>
                    </a:lnTo>
                    <a:lnTo>
                      <a:pt x="161" y="0"/>
                    </a:lnTo>
                    <a:lnTo>
                      <a:pt x="164" y="0"/>
                    </a:lnTo>
                    <a:lnTo>
                      <a:pt x="167" y="0"/>
                    </a:lnTo>
                    <a:lnTo>
                      <a:pt x="172" y="0"/>
                    </a:lnTo>
                    <a:lnTo>
                      <a:pt x="175" y="0"/>
                    </a:lnTo>
                    <a:lnTo>
                      <a:pt x="178" y="0"/>
                    </a:lnTo>
                    <a:lnTo>
                      <a:pt x="182" y="0"/>
                    </a:lnTo>
                    <a:lnTo>
                      <a:pt x="185" y="0"/>
                    </a:lnTo>
                    <a:lnTo>
                      <a:pt x="188" y="0"/>
                    </a:lnTo>
                    <a:lnTo>
                      <a:pt x="191" y="0"/>
                    </a:lnTo>
                    <a:lnTo>
                      <a:pt x="195" y="0"/>
                    </a:lnTo>
                    <a:lnTo>
                      <a:pt x="198" y="0"/>
                    </a:lnTo>
                    <a:lnTo>
                      <a:pt x="201" y="0"/>
                    </a:lnTo>
                    <a:lnTo>
                      <a:pt x="204" y="0"/>
                    </a:lnTo>
                    <a:lnTo>
                      <a:pt x="207" y="0"/>
                    </a:lnTo>
                    <a:lnTo>
                      <a:pt x="212" y="0"/>
                    </a:lnTo>
                    <a:lnTo>
                      <a:pt x="215" y="0"/>
                    </a:lnTo>
                    <a:lnTo>
                      <a:pt x="219" y="0"/>
                    </a:lnTo>
                    <a:lnTo>
                      <a:pt x="222" y="0"/>
                    </a:lnTo>
                    <a:lnTo>
                      <a:pt x="225" y="0"/>
                    </a:lnTo>
                    <a:lnTo>
                      <a:pt x="228" y="0"/>
                    </a:lnTo>
                    <a:lnTo>
                      <a:pt x="231" y="0"/>
                    </a:lnTo>
                    <a:lnTo>
                      <a:pt x="235" y="0"/>
                    </a:lnTo>
                    <a:lnTo>
                      <a:pt x="238" y="0"/>
                    </a:lnTo>
                    <a:lnTo>
                      <a:pt x="241" y="0"/>
                    </a:lnTo>
                    <a:lnTo>
                      <a:pt x="244" y="0"/>
                    </a:lnTo>
                    <a:lnTo>
                      <a:pt x="248" y="0"/>
                    </a:lnTo>
                    <a:lnTo>
                      <a:pt x="251" y="0"/>
                    </a:lnTo>
                    <a:lnTo>
                      <a:pt x="256" y="0"/>
                    </a:lnTo>
                    <a:lnTo>
                      <a:pt x="259" y="0"/>
                    </a:lnTo>
                    <a:lnTo>
                      <a:pt x="262" y="0"/>
                    </a:lnTo>
                    <a:lnTo>
                      <a:pt x="265" y="0"/>
                    </a:lnTo>
                    <a:lnTo>
                      <a:pt x="268" y="0"/>
                    </a:lnTo>
                    <a:lnTo>
                      <a:pt x="272" y="0"/>
                    </a:lnTo>
                    <a:lnTo>
                      <a:pt x="275" y="0"/>
                    </a:lnTo>
                    <a:lnTo>
                      <a:pt x="278" y="0"/>
                    </a:lnTo>
                    <a:lnTo>
                      <a:pt x="281" y="0"/>
                    </a:lnTo>
                    <a:lnTo>
                      <a:pt x="284" y="0"/>
                    </a:lnTo>
                    <a:lnTo>
                      <a:pt x="288" y="0"/>
                    </a:lnTo>
                    <a:lnTo>
                      <a:pt x="291" y="0"/>
                    </a:lnTo>
                    <a:lnTo>
                      <a:pt x="296" y="0"/>
                    </a:lnTo>
                    <a:lnTo>
                      <a:pt x="299" y="0"/>
                    </a:lnTo>
                    <a:lnTo>
                      <a:pt x="302" y="0"/>
                    </a:lnTo>
                    <a:lnTo>
                      <a:pt x="305" y="0"/>
                    </a:lnTo>
                    <a:lnTo>
                      <a:pt x="309" y="0"/>
                    </a:lnTo>
                    <a:lnTo>
                      <a:pt x="312" y="0"/>
                    </a:lnTo>
                    <a:lnTo>
                      <a:pt x="315" y="0"/>
                    </a:lnTo>
                    <a:lnTo>
                      <a:pt x="318" y="0"/>
                    </a:lnTo>
                    <a:lnTo>
                      <a:pt x="321" y="0"/>
                    </a:lnTo>
                    <a:lnTo>
                      <a:pt x="325" y="0"/>
                    </a:lnTo>
                    <a:lnTo>
                      <a:pt x="328" y="0"/>
                    </a:lnTo>
                    <a:lnTo>
                      <a:pt x="331" y="0"/>
                    </a:lnTo>
                    <a:lnTo>
                      <a:pt x="334" y="0"/>
                    </a:lnTo>
                    <a:lnTo>
                      <a:pt x="339" y="0"/>
                    </a:lnTo>
                    <a:lnTo>
                      <a:pt x="342" y="0"/>
                    </a:lnTo>
                    <a:lnTo>
                      <a:pt x="345" y="0"/>
                    </a:lnTo>
                    <a:lnTo>
                      <a:pt x="349" y="0"/>
                    </a:lnTo>
                    <a:lnTo>
                      <a:pt x="352" y="0"/>
                    </a:lnTo>
                    <a:lnTo>
                      <a:pt x="355" y="0"/>
                    </a:lnTo>
                    <a:lnTo>
                      <a:pt x="358" y="0"/>
                    </a:lnTo>
                    <a:lnTo>
                      <a:pt x="362" y="0"/>
                    </a:lnTo>
                    <a:lnTo>
                      <a:pt x="365" y="0"/>
                    </a:lnTo>
                    <a:lnTo>
                      <a:pt x="368" y="0"/>
                    </a:lnTo>
                    <a:lnTo>
                      <a:pt x="371" y="0"/>
                    </a:lnTo>
                    <a:lnTo>
                      <a:pt x="374" y="0"/>
                    </a:lnTo>
                    <a:lnTo>
                      <a:pt x="379" y="0"/>
                    </a:lnTo>
                    <a:lnTo>
                      <a:pt x="382" y="0"/>
                    </a:lnTo>
                    <a:lnTo>
                      <a:pt x="386" y="0"/>
                    </a:lnTo>
                    <a:lnTo>
                      <a:pt x="389" y="0"/>
                    </a:lnTo>
                    <a:lnTo>
                      <a:pt x="392" y="0"/>
                    </a:lnTo>
                    <a:lnTo>
                      <a:pt x="395" y="0"/>
                    </a:lnTo>
                    <a:lnTo>
                      <a:pt x="398" y="0"/>
                    </a:lnTo>
                    <a:lnTo>
                      <a:pt x="402" y="0"/>
                    </a:lnTo>
                    <a:lnTo>
                      <a:pt x="405" y="0"/>
                    </a:lnTo>
                    <a:lnTo>
                      <a:pt x="408" y="0"/>
                    </a:lnTo>
                    <a:lnTo>
                      <a:pt x="411" y="0"/>
                    </a:lnTo>
                    <a:lnTo>
                      <a:pt x="415" y="0"/>
                    </a:lnTo>
                    <a:lnTo>
                      <a:pt x="418" y="0"/>
                    </a:lnTo>
                    <a:lnTo>
                      <a:pt x="423" y="0"/>
                    </a:lnTo>
                    <a:lnTo>
                      <a:pt x="426" y="0"/>
                    </a:lnTo>
                    <a:lnTo>
                      <a:pt x="429" y="0"/>
                    </a:lnTo>
                    <a:lnTo>
                      <a:pt x="432" y="0"/>
                    </a:lnTo>
                    <a:lnTo>
                      <a:pt x="435" y="0"/>
                    </a:lnTo>
                    <a:lnTo>
                      <a:pt x="439" y="0"/>
                    </a:lnTo>
                    <a:lnTo>
                      <a:pt x="442" y="0"/>
                    </a:lnTo>
                    <a:lnTo>
                      <a:pt x="445" y="0"/>
                    </a:lnTo>
                    <a:lnTo>
                      <a:pt x="448" y="0"/>
                    </a:lnTo>
                    <a:lnTo>
                      <a:pt x="451" y="0"/>
                    </a:lnTo>
                    <a:lnTo>
                      <a:pt x="455" y="0"/>
                    </a:lnTo>
                    <a:lnTo>
                      <a:pt x="458" y="0"/>
                    </a:lnTo>
                    <a:lnTo>
                      <a:pt x="463" y="0"/>
                    </a:lnTo>
                    <a:lnTo>
                      <a:pt x="466" y="0"/>
                    </a:lnTo>
                    <a:lnTo>
                      <a:pt x="469" y="0"/>
                    </a:lnTo>
                    <a:lnTo>
                      <a:pt x="472" y="0"/>
                    </a:lnTo>
                    <a:lnTo>
                      <a:pt x="476" y="0"/>
                    </a:lnTo>
                    <a:lnTo>
                      <a:pt x="479" y="0"/>
                    </a:lnTo>
                    <a:lnTo>
                      <a:pt x="482" y="0"/>
                    </a:lnTo>
                    <a:lnTo>
                      <a:pt x="485" y="0"/>
                    </a:lnTo>
                    <a:lnTo>
                      <a:pt x="488" y="0"/>
                    </a:lnTo>
                    <a:lnTo>
                      <a:pt x="492" y="0"/>
                    </a:lnTo>
                    <a:lnTo>
                      <a:pt x="495" y="0"/>
                    </a:lnTo>
                    <a:lnTo>
                      <a:pt x="498" y="0"/>
                    </a:lnTo>
                    <a:lnTo>
                      <a:pt x="501" y="0"/>
                    </a:lnTo>
                    <a:lnTo>
                      <a:pt x="506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5" name="Line 719"/>
              <p:cNvSpPr>
                <a:spLocks noChangeShapeType="1"/>
              </p:cNvSpPr>
              <p:nvPr/>
            </p:nvSpPr>
            <p:spPr bwMode="auto">
              <a:xfrm flipV="1">
                <a:off x="2578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" name="Freeform 720"/>
              <p:cNvSpPr>
                <a:spLocks/>
              </p:cNvSpPr>
              <p:nvPr/>
            </p:nvSpPr>
            <p:spPr bwMode="auto">
              <a:xfrm>
                <a:off x="2580" y="3594"/>
                <a:ext cx="22" cy="1"/>
              </a:xfrm>
              <a:custGeom>
                <a:avLst/>
                <a:gdLst>
                  <a:gd name="T0" fmla="*/ 0 w 23"/>
                  <a:gd name="T1" fmla="*/ 3 w 23"/>
                  <a:gd name="T2" fmla="*/ 7 w 23"/>
                  <a:gd name="T3" fmla="*/ 10 w 23"/>
                  <a:gd name="T4" fmla="*/ 13 w 23"/>
                  <a:gd name="T5" fmla="*/ 16 w 23"/>
                  <a:gd name="T6" fmla="*/ 20 w 23"/>
                  <a:gd name="T7" fmla="*/ 23 w 2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</a:cxnLst>
                <a:rect l="0" t="0" r="r" b="b"/>
                <a:pathLst>
                  <a:path w="23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20" y="0"/>
                    </a:lnTo>
                    <a:lnTo>
                      <a:pt x="23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" name="Line 721"/>
              <p:cNvSpPr>
                <a:spLocks noChangeShapeType="1"/>
              </p:cNvSpPr>
              <p:nvPr/>
            </p:nvSpPr>
            <p:spPr bwMode="auto">
              <a:xfrm flipV="1">
                <a:off x="2602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" name="Freeform 722"/>
              <p:cNvSpPr>
                <a:spLocks/>
              </p:cNvSpPr>
              <p:nvPr/>
            </p:nvSpPr>
            <p:spPr bwMode="auto">
              <a:xfrm>
                <a:off x="2605" y="3592"/>
                <a:ext cx="26" cy="1"/>
              </a:xfrm>
              <a:custGeom>
                <a:avLst/>
                <a:gdLst>
                  <a:gd name="T0" fmla="*/ 0 w 27"/>
                  <a:gd name="T1" fmla="*/ 3 w 27"/>
                  <a:gd name="T2" fmla="*/ 6 w 27"/>
                  <a:gd name="T3" fmla="*/ 11 w 27"/>
                  <a:gd name="T4" fmla="*/ 14 w 27"/>
                  <a:gd name="T5" fmla="*/ 18 w 27"/>
                  <a:gd name="T6" fmla="*/ 21 w 27"/>
                  <a:gd name="T7" fmla="*/ 24 w 27"/>
                  <a:gd name="T8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11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7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" name="Line 723"/>
              <p:cNvSpPr>
                <a:spLocks noChangeShapeType="1"/>
              </p:cNvSpPr>
              <p:nvPr/>
            </p:nvSpPr>
            <p:spPr bwMode="auto">
              <a:xfrm flipV="1">
                <a:off x="2631" y="3591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" name="Freeform 724"/>
              <p:cNvSpPr>
                <a:spLocks/>
              </p:cNvSpPr>
              <p:nvPr/>
            </p:nvSpPr>
            <p:spPr bwMode="auto">
              <a:xfrm>
                <a:off x="2634" y="3591"/>
                <a:ext cx="9" cy="1"/>
              </a:xfrm>
              <a:custGeom>
                <a:avLst/>
                <a:gdLst>
                  <a:gd name="T0" fmla="*/ 0 w 10"/>
                  <a:gd name="T1" fmla="*/ 4 w 10"/>
                  <a:gd name="T2" fmla="*/ 7 w 10"/>
                  <a:gd name="T3" fmla="*/ 10 w 1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0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" name="Line 725"/>
              <p:cNvSpPr>
                <a:spLocks noChangeShapeType="1"/>
              </p:cNvSpPr>
              <p:nvPr/>
            </p:nvSpPr>
            <p:spPr bwMode="auto">
              <a:xfrm flipV="1">
                <a:off x="2643" y="3589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2" name="Freeform 726"/>
              <p:cNvSpPr>
                <a:spLocks/>
              </p:cNvSpPr>
              <p:nvPr/>
            </p:nvSpPr>
            <p:spPr bwMode="auto">
              <a:xfrm>
                <a:off x="2646" y="3589"/>
                <a:ext cx="20" cy="1"/>
              </a:xfrm>
              <a:custGeom>
                <a:avLst/>
                <a:gdLst>
                  <a:gd name="T0" fmla="*/ 0 w 21"/>
                  <a:gd name="T1" fmla="*/ 4 w 21"/>
                  <a:gd name="T2" fmla="*/ 7 w 21"/>
                  <a:gd name="T3" fmla="*/ 12 w 21"/>
                  <a:gd name="T4" fmla="*/ 15 w 21"/>
                  <a:gd name="T5" fmla="*/ 18 w 21"/>
                  <a:gd name="T6" fmla="*/ 21 w 2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</a:cxnLst>
                <a:rect l="0" t="0" r="r" b="b"/>
                <a:pathLst>
                  <a:path w="21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3" name="Line 727"/>
              <p:cNvSpPr>
                <a:spLocks noChangeShapeType="1"/>
              </p:cNvSpPr>
              <p:nvPr/>
            </p:nvSpPr>
            <p:spPr bwMode="auto">
              <a:xfrm>
                <a:off x="2666" y="3589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4" name="Freeform 728"/>
              <p:cNvSpPr>
                <a:spLocks/>
              </p:cNvSpPr>
              <p:nvPr/>
            </p:nvSpPr>
            <p:spPr bwMode="auto">
              <a:xfrm>
                <a:off x="2669" y="3591"/>
                <a:ext cx="30" cy="1"/>
              </a:xfrm>
              <a:custGeom>
                <a:avLst/>
                <a:gdLst>
                  <a:gd name="T0" fmla="*/ 0 w 31"/>
                  <a:gd name="T1" fmla="*/ 4 w 31"/>
                  <a:gd name="T2" fmla="*/ 7 w 31"/>
                  <a:gd name="T3" fmla="*/ 10 w 31"/>
                  <a:gd name="T4" fmla="*/ 13 w 31"/>
                  <a:gd name="T5" fmla="*/ 16 w 31"/>
                  <a:gd name="T6" fmla="*/ 20 w 31"/>
                  <a:gd name="T7" fmla="*/ 23 w 31"/>
                  <a:gd name="T8" fmla="*/ 28 w 31"/>
                  <a:gd name="T9" fmla="*/ 31 w 3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</a:cxnLst>
                <a:rect l="0" t="0" r="r" b="b"/>
                <a:pathLst>
                  <a:path w="31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20" y="0"/>
                    </a:lnTo>
                    <a:lnTo>
                      <a:pt x="23" y="0"/>
                    </a:lnTo>
                    <a:lnTo>
                      <a:pt x="28" y="0"/>
                    </a:lnTo>
                    <a:lnTo>
                      <a:pt x="31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" name="Line 729"/>
              <p:cNvSpPr>
                <a:spLocks noChangeShapeType="1"/>
              </p:cNvSpPr>
              <p:nvPr/>
            </p:nvSpPr>
            <p:spPr bwMode="auto">
              <a:xfrm>
                <a:off x="2699" y="3591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6" name="Freeform 730"/>
              <p:cNvSpPr>
                <a:spLocks/>
              </p:cNvSpPr>
              <p:nvPr/>
            </p:nvSpPr>
            <p:spPr bwMode="auto">
              <a:xfrm>
                <a:off x="2702" y="3592"/>
                <a:ext cx="15" cy="1"/>
              </a:xfrm>
              <a:custGeom>
                <a:avLst/>
                <a:gdLst>
                  <a:gd name="T0" fmla="*/ 0 w 16"/>
                  <a:gd name="T1" fmla="*/ 3 w 16"/>
                  <a:gd name="T2" fmla="*/ 7 w 16"/>
                  <a:gd name="T3" fmla="*/ 10 w 16"/>
                  <a:gd name="T4" fmla="*/ 13 w 16"/>
                  <a:gd name="T5" fmla="*/ 16 w 1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</a:cxnLst>
                <a:rect l="0" t="0" r="r" b="b"/>
                <a:pathLst>
                  <a:path w="16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" name="Line 731"/>
              <p:cNvSpPr>
                <a:spLocks noChangeShapeType="1"/>
              </p:cNvSpPr>
              <p:nvPr/>
            </p:nvSpPr>
            <p:spPr bwMode="auto">
              <a:xfrm>
                <a:off x="2717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" name="Freeform 732"/>
              <p:cNvSpPr>
                <a:spLocks/>
              </p:cNvSpPr>
              <p:nvPr/>
            </p:nvSpPr>
            <p:spPr bwMode="auto">
              <a:xfrm>
                <a:off x="2720" y="3594"/>
                <a:ext cx="56" cy="1"/>
              </a:xfrm>
              <a:custGeom>
                <a:avLst/>
                <a:gdLst>
                  <a:gd name="T0" fmla="*/ 0 w 58"/>
                  <a:gd name="T1" fmla="*/ 4 w 58"/>
                  <a:gd name="T2" fmla="*/ 7 w 58"/>
                  <a:gd name="T3" fmla="*/ 10 w 58"/>
                  <a:gd name="T4" fmla="*/ 13 w 58"/>
                  <a:gd name="T5" fmla="*/ 18 w 58"/>
                  <a:gd name="T6" fmla="*/ 21 w 58"/>
                  <a:gd name="T7" fmla="*/ 24 w 58"/>
                  <a:gd name="T8" fmla="*/ 28 w 58"/>
                  <a:gd name="T9" fmla="*/ 31 w 58"/>
                  <a:gd name="T10" fmla="*/ 34 w 58"/>
                  <a:gd name="T11" fmla="*/ 37 w 58"/>
                  <a:gd name="T12" fmla="*/ 41 w 58"/>
                  <a:gd name="T13" fmla="*/ 44 w 58"/>
                  <a:gd name="T14" fmla="*/ 47 w 58"/>
                  <a:gd name="T15" fmla="*/ 50 w 58"/>
                  <a:gd name="T16" fmla="*/ 53 w 58"/>
                  <a:gd name="T17" fmla="*/ 58 w 58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</a:cxnLst>
                <a:rect l="0" t="0" r="r" b="b"/>
                <a:pathLst>
                  <a:path w="58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8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8" y="0"/>
                    </a:lnTo>
                    <a:lnTo>
                      <a:pt x="31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1" y="0"/>
                    </a:lnTo>
                    <a:lnTo>
                      <a:pt x="44" y="0"/>
                    </a:lnTo>
                    <a:lnTo>
                      <a:pt x="47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8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" name="Line 733"/>
              <p:cNvSpPr>
                <a:spLocks noChangeShapeType="1"/>
              </p:cNvSpPr>
              <p:nvPr/>
            </p:nvSpPr>
            <p:spPr bwMode="auto">
              <a:xfrm>
                <a:off x="2776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0" name="Freeform 734"/>
              <p:cNvSpPr>
                <a:spLocks/>
              </p:cNvSpPr>
              <p:nvPr/>
            </p:nvSpPr>
            <p:spPr bwMode="auto">
              <a:xfrm>
                <a:off x="2779" y="3596"/>
                <a:ext cx="160" cy="1"/>
              </a:xfrm>
              <a:custGeom>
                <a:avLst/>
                <a:gdLst>
                  <a:gd name="T0" fmla="*/ 0 w 167"/>
                  <a:gd name="T1" fmla="*/ 4 w 167"/>
                  <a:gd name="T2" fmla="*/ 7 w 167"/>
                  <a:gd name="T3" fmla="*/ 10 w 167"/>
                  <a:gd name="T4" fmla="*/ 13 w 167"/>
                  <a:gd name="T5" fmla="*/ 16 w 167"/>
                  <a:gd name="T6" fmla="*/ 20 w 167"/>
                  <a:gd name="T7" fmla="*/ 23 w 167"/>
                  <a:gd name="T8" fmla="*/ 26 w 167"/>
                  <a:gd name="T9" fmla="*/ 29 w 167"/>
                  <a:gd name="T10" fmla="*/ 33 w 167"/>
                  <a:gd name="T11" fmla="*/ 36 w 167"/>
                  <a:gd name="T12" fmla="*/ 41 w 167"/>
                  <a:gd name="T13" fmla="*/ 44 w 167"/>
                  <a:gd name="T14" fmla="*/ 47 w 167"/>
                  <a:gd name="T15" fmla="*/ 50 w 167"/>
                  <a:gd name="T16" fmla="*/ 53 w 167"/>
                  <a:gd name="T17" fmla="*/ 57 w 167"/>
                  <a:gd name="T18" fmla="*/ 60 w 167"/>
                  <a:gd name="T19" fmla="*/ 63 w 167"/>
                  <a:gd name="T20" fmla="*/ 66 w 167"/>
                  <a:gd name="T21" fmla="*/ 69 w 167"/>
                  <a:gd name="T22" fmla="*/ 73 w 167"/>
                  <a:gd name="T23" fmla="*/ 76 w 167"/>
                  <a:gd name="T24" fmla="*/ 81 w 167"/>
                  <a:gd name="T25" fmla="*/ 84 w 167"/>
                  <a:gd name="T26" fmla="*/ 87 w 167"/>
                  <a:gd name="T27" fmla="*/ 90 w 167"/>
                  <a:gd name="T28" fmla="*/ 94 w 167"/>
                  <a:gd name="T29" fmla="*/ 97 w 167"/>
                  <a:gd name="T30" fmla="*/ 100 w 167"/>
                  <a:gd name="T31" fmla="*/ 103 w 167"/>
                  <a:gd name="T32" fmla="*/ 106 w 167"/>
                  <a:gd name="T33" fmla="*/ 110 w 167"/>
                  <a:gd name="T34" fmla="*/ 113 w 167"/>
                  <a:gd name="T35" fmla="*/ 116 w 167"/>
                  <a:gd name="T36" fmla="*/ 119 w 167"/>
                  <a:gd name="T37" fmla="*/ 124 w 167"/>
                  <a:gd name="T38" fmla="*/ 127 w 167"/>
                  <a:gd name="T39" fmla="*/ 130 w 167"/>
                  <a:gd name="T40" fmla="*/ 134 w 167"/>
                  <a:gd name="T41" fmla="*/ 137 w 167"/>
                  <a:gd name="T42" fmla="*/ 140 w 167"/>
                  <a:gd name="T43" fmla="*/ 143 w 167"/>
                  <a:gd name="T44" fmla="*/ 147 w 167"/>
                  <a:gd name="T45" fmla="*/ 150 w 167"/>
                  <a:gd name="T46" fmla="*/ 153 w 167"/>
                  <a:gd name="T47" fmla="*/ 156 w 167"/>
                  <a:gd name="T48" fmla="*/ 159 w 167"/>
                  <a:gd name="T49" fmla="*/ 164 w 167"/>
                  <a:gd name="T50" fmla="*/ 167 w 16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  <a:cxn ang="0">
                    <a:pos x="T41" y="0"/>
                  </a:cxn>
                  <a:cxn ang="0">
                    <a:pos x="T42" y="0"/>
                  </a:cxn>
                  <a:cxn ang="0">
                    <a:pos x="T43" y="0"/>
                  </a:cxn>
                  <a:cxn ang="0">
                    <a:pos x="T44" y="0"/>
                  </a:cxn>
                  <a:cxn ang="0">
                    <a:pos x="T45" y="0"/>
                  </a:cxn>
                  <a:cxn ang="0">
                    <a:pos x="T46" y="0"/>
                  </a:cxn>
                  <a:cxn ang="0">
                    <a:pos x="T47" y="0"/>
                  </a:cxn>
                  <a:cxn ang="0">
                    <a:pos x="T48" y="0"/>
                  </a:cxn>
                  <a:cxn ang="0">
                    <a:pos x="T49" y="0"/>
                  </a:cxn>
                  <a:cxn ang="0">
                    <a:pos x="T50" y="0"/>
                  </a:cxn>
                </a:cxnLst>
                <a:rect l="0" t="0" r="r" b="b"/>
                <a:pathLst>
                  <a:path w="167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20" y="0"/>
                    </a:lnTo>
                    <a:lnTo>
                      <a:pt x="23" y="0"/>
                    </a:lnTo>
                    <a:lnTo>
                      <a:pt x="26" y="0"/>
                    </a:lnTo>
                    <a:lnTo>
                      <a:pt x="29" y="0"/>
                    </a:lnTo>
                    <a:lnTo>
                      <a:pt x="33" y="0"/>
                    </a:lnTo>
                    <a:lnTo>
                      <a:pt x="36" y="0"/>
                    </a:lnTo>
                    <a:lnTo>
                      <a:pt x="41" y="0"/>
                    </a:lnTo>
                    <a:lnTo>
                      <a:pt x="44" y="0"/>
                    </a:lnTo>
                    <a:lnTo>
                      <a:pt x="47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7" y="0"/>
                    </a:lnTo>
                    <a:lnTo>
                      <a:pt x="60" y="0"/>
                    </a:lnTo>
                    <a:lnTo>
                      <a:pt x="63" y="0"/>
                    </a:lnTo>
                    <a:lnTo>
                      <a:pt x="66" y="0"/>
                    </a:lnTo>
                    <a:lnTo>
                      <a:pt x="69" y="0"/>
                    </a:lnTo>
                    <a:lnTo>
                      <a:pt x="73" y="0"/>
                    </a:lnTo>
                    <a:lnTo>
                      <a:pt x="76" y="0"/>
                    </a:lnTo>
                    <a:lnTo>
                      <a:pt x="81" y="0"/>
                    </a:lnTo>
                    <a:lnTo>
                      <a:pt x="84" y="0"/>
                    </a:lnTo>
                    <a:lnTo>
                      <a:pt x="87" y="0"/>
                    </a:lnTo>
                    <a:lnTo>
                      <a:pt x="90" y="0"/>
                    </a:lnTo>
                    <a:lnTo>
                      <a:pt x="94" y="0"/>
                    </a:lnTo>
                    <a:lnTo>
                      <a:pt x="97" y="0"/>
                    </a:lnTo>
                    <a:lnTo>
                      <a:pt x="100" y="0"/>
                    </a:lnTo>
                    <a:lnTo>
                      <a:pt x="103" y="0"/>
                    </a:lnTo>
                    <a:lnTo>
                      <a:pt x="106" y="0"/>
                    </a:lnTo>
                    <a:lnTo>
                      <a:pt x="110" y="0"/>
                    </a:lnTo>
                    <a:lnTo>
                      <a:pt x="113" y="0"/>
                    </a:lnTo>
                    <a:lnTo>
                      <a:pt x="116" y="0"/>
                    </a:lnTo>
                    <a:lnTo>
                      <a:pt x="119" y="0"/>
                    </a:lnTo>
                    <a:lnTo>
                      <a:pt x="124" y="0"/>
                    </a:lnTo>
                    <a:lnTo>
                      <a:pt x="127" y="0"/>
                    </a:lnTo>
                    <a:lnTo>
                      <a:pt x="130" y="0"/>
                    </a:lnTo>
                    <a:lnTo>
                      <a:pt x="134" y="0"/>
                    </a:lnTo>
                    <a:lnTo>
                      <a:pt x="137" y="0"/>
                    </a:lnTo>
                    <a:lnTo>
                      <a:pt x="140" y="0"/>
                    </a:lnTo>
                    <a:lnTo>
                      <a:pt x="143" y="0"/>
                    </a:lnTo>
                    <a:lnTo>
                      <a:pt x="147" y="0"/>
                    </a:lnTo>
                    <a:lnTo>
                      <a:pt x="150" y="0"/>
                    </a:lnTo>
                    <a:lnTo>
                      <a:pt x="153" y="0"/>
                    </a:lnTo>
                    <a:lnTo>
                      <a:pt x="156" y="0"/>
                    </a:lnTo>
                    <a:lnTo>
                      <a:pt x="159" y="0"/>
                    </a:lnTo>
                    <a:lnTo>
                      <a:pt x="164" y="0"/>
                    </a:lnTo>
                    <a:lnTo>
                      <a:pt x="167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1" name="Line 735"/>
              <p:cNvSpPr>
                <a:spLocks noChangeShapeType="1"/>
              </p:cNvSpPr>
              <p:nvPr/>
            </p:nvSpPr>
            <p:spPr bwMode="auto">
              <a:xfrm flipV="1">
                <a:off x="2941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2" name="Freeform 736"/>
              <p:cNvSpPr>
                <a:spLocks/>
              </p:cNvSpPr>
              <p:nvPr/>
            </p:nvSpPr>
            <p:spPr bwMode="auto">
              <a:xfrm>
                <a:off x="2943" y="3594"/>
                <a:ext cx="54" cy="1"/>
              </a:xfrm>
              <a:custGeom>
                <a:avLst/>
                <a:gdLst>
                  <a:gd name="T0" fmla="*/ 0 w 56"/>
                  <a:gd name="T1" fmla="*/ 3 w 56"/>
                  <a:gd name="T2" fmla="*/ 6 w 56"/>
                  <a:gd name="T3" fmla="*/ 9 w 56"/>
                  <a:gd name="T4" fmla="*/ 12 w 56"/>
                  <a:gd name="T5" fmla="*/ 16 w 56"/>
                  <a:gd name="T6" fmla="*/ 19 w 56"/>
                  <a:gd name="T7" fmla="*/ 22 w 56"/>
                  <a:gd name="T8" fmla="*/ 25 w 56"/>
                  <a:gd name="T9" fmla="*/ 29 w 56"/>
                  <a:gd name="T10" fmla="*/ 32 w 56"/>
                  <a:gd name="T11" fmla="*/ 37 w 56"/>
                  <a:gd name="T12" fmla="*/ 40 w 56"/>
                  <a:gd name="T13" fmla="*/ 43 w 56"/>
                  <a:gd name="T14" fmla="*/ 46 w 56"/>
                  <a:gd name="T15" fmla="*/ 49 w 56"/>
                  <a:gd name="T16" fmla="*/ 53 w 56"/>
                  <a:gd name="T17" fmla="*/ 56 w 5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</a:cxnLst>
                <a:rect l="0" t="0" r="r" b="b"/>
                <a:pathLst>
                  <a:path w="5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2" y="0"/>
                    </a:lnTo>
                    <a:lnTo>
                      <a:pt x="25" y="0"/>
                    </a:lnTo>
                    <a:lnTo>
                      <a:pt x="29" y="0"/>
                    </a:lnTo>
                    <a:lnTo>
                      <a:pt x="32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49" y="0"/>
                    </a:lnTo>
                    <a:lnTo>
                      <a:pt x="53" y="0"/>
                    </a:lnTo>
                    <a:lnTo>
                      <a:pt x="56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3" name="Line 737"/>
              <p:cNvSpPr>
                <a:spLocks noChangeShapeType="1"/>
              </p:cNvSpPr>
              <p:nvPr/>
            </p:nvSpPr>
            <p:spPr bwMode="auto">
              <a:xfrm flipV="1">
                <a:off x="2997" y="3592"/>
                <a:ext cx="2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4" name="Freeform 738"/>
              <p:cNvSpPr>
                <a:spLocks/>
              </p:cNvSpPr>
              <p:nvPr/>
            </p:nvSpPr>
            <p:spPr bwMode="auto">
              <a:xfrm>
                <a:off x="2999" y="3592"/>
                <a:ext cx="6" cy="1"/>
              </a:xfrm>
              <a:custGeom>
                <a:avLst/>
                <a:gdLst>
                  <a:gd name="T0" fmla="*/ 0 w 6"/>
                  <a:gd name="T1" fmla="*/ 3 w 6"/>
                  <a:gd name="T2" fmla="*/ 6 w 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5" name="Line 739"/>
              <p:cNvSpPr>
                <a:spLocks noChangeShapeType="1"/>
              </p:cNvSpPr>
              <p:nvPr/>
            </p:nvSpPr>
            <p:spPr bwMode="auto">
              <a:xfrm flipV="1">
                <a:off x="3005" y="3591"/>
                <a:ext cx="4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6" name="Freeform 740"/>
              <p:cNvSpPr>
                <a:spLocks/>
              </p:cNvSpPr>
              <p:nvPr/>
            </p:nvSpPr>
            <p:spPr bwMode="auto">
              <a:xfrm>
                <a:off x="3009" y="3591"/>
                <a:ext cx="8" cy="1"/>
              </a:xfrm>
              <a:custGeom>
                <a:avLst/>
                <a:gdLst>
                  <a:gd name="T0" fmla="*/ 0 w 8"/>
                  <a:gd name="T1" fmla="*/ 3 w 8"/>
                  <a:gd name="T2" fmla="*/ 8 w 8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3" y="0"/>
                    </a:lnTo>
                    <a:lnTo>
                      <a:pt x="8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7" name="Line 741"/>
              <p:cNvSpPr>
                <a:spLocks noChangeShapeType="1"/>
              </p:cNvSpPr>
              <p:nvPr/>
            </p:nvSpPr>
            <p:spPr bwMode="auto">
              <a:xfrm flipV="1">
                <a:off x="3017" y="3589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" name="Line 742"/>
              <p:cNvSpPr>
                <a:spLocks noChangeShapeType="1"/>
              </p:cNvSpPr>
              <p:nvPr/>
            </p:nvSpPr>
            <p:spPr bwMode="auto">
              <a:xfrm>
                <a:off x="3020" y="3589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" name="Line 743"/>
              <p:cNvSpPr>
                <a:spLocks noChangeShapeType="1"/>
              </p:cNvSpPr>
              <p:nvPr/>
            </p:nvSpPr>
            <p:spPr bwMode="auto">
              <a:xfrm flipV="1">
                <a:off x="3023" y="3587"/>
                <a:ext cx="2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" name="Freeform 744"/>
              <p:cNvSpPr>
                <a:spLocks/>
              </p:cNvSpPr>
              <p:nvPr/>
            </p:nvSpPr>
            <p:spPr bwMode="auto">
              <a:xfrm>
                <a:off x="3025" y="3587"/>
                <a:ext cx="7" cy="1"/>
              </a:xfrm>
              <a:custGeom>
                <a:avLst/>
                <a:gdLst>
                  <a:gd name="T0" fmla="*/ 0 w 7"/>
                  <a:gd name="T1" fmla="*/ 4 w 7"/>
                  <a:gd name="T2" fmla="*/ 7 w 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7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1" name="Line 745"/>
              <p:cNvSpPr>
                <a:spLocks noChangeShapeType="1"/>
              </p:cNvSpPr>
              <p:nvPr/>
            </p:nvSpPr>
            <p:spPr bwMode="auto">
              <a:xfrm flipV="1">
                <a:off x="3032" y="3586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2" name="Line 746"/>
              <p:cNvSpPr>
                <a:spLocks noChangeShapeType="1"/>
              </p:cNvSpPr>
              <p:nvPr/>
            </p:nvSpPr>
            <p:spPr bwMode="auto">
              <a:xfrm>
                <a:off x="3035" y="3586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3" name="Freeform 747"/>
              <p:cNvSpPr>
                <a:spLocks/>
              </p:cNvSpPr>
              <p:nvPr/>
            </p:nvSpPr>
            <p:spPr bwMode="auto">
              <a:xfrm>
                <a:off x="3038" y="3583"/>
                <a:ext cx="7" cy="3"/>
              </a:xfrm>
              <a:custGeom>
                <a:avLst/>
                <a:gdLst>
                  <a:gd name="T0" fmla="*/ 0 w 7"/>
                  <a:gd name="T1" fmla="*/ 3 h 3"/>
                  <a:gd name="T2" fmla="*/ 3 w 7"/>
                  <a:gd name="T3" fmla="*/ 2 h 3"/>
                  <a:gd name="T4" fmla="*/ 7 w 7"/>
                  <a:gd name="T5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3">
                    <a:moveTo>
                      <a:pt x="0" y="3"/>
                    </a:moveTo>
                    <a:lnTo>
                      <a:pt x="3" y="2"/>
                    </a:lnTo>
                    <a:lnTo>
                      <a:pt x="7" y="0"/>
                    </a:lnTo>
                  </a:path>
                </a:pathLst>
              </a:custGeom>
              <a:noFill/>
              <a:ln w="23813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4" name="Line 748"/>
              <p:cNvSpPr>
                <a:spLocks noChangeShapeType="1"/>
              </p:cNvSpPr>
              <p:nvPr/>
            </p:nvSpPr>
            <p:spPr bwMode="auto">
              <a:xfrm>
                <a:off x="3045" y="3583"/>
                <a:ext cx="2" cy="1"/>
              </a:xfrm>
              <a:prstGeom prst="line">
                <a:avLst/>
              </a:prstGeom>
              <a:noFill/>
              <a:ln w="19050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5" name="Freeform 749"/>
              <p:cNvSpPr>
                <a:spLocks/>
              </p:cNvSpPr>
              <p:nvPr/>
            </p:nvSpPr>
            <p:spPr bwMode="auto">
              <a:xfrm>
                <a:off x="3047" y="3576"/>
                <a:ext cx="14" cy="7"/>
              </a:xfrm>
              <a:custGeom>
                <a:avLst/>
                <a:gdLst>
                  <a:gd name="T0" fmla="*/ 0 w 14"/>
                  <a:gd name="T1" fmla="*/ 7 h 7"/>
                  <a:gd name="T2" fmla="*/ 3 w 14"/>
                  <a:gd name="T3" fmla="*/ 5 h 7"/>
                  <a:gd name="T4" fmla="*/ 6 w 14"/>
                  <a:gd name="T5" fmla="*/ 3 h 7"/>
                  <a:gd name="T6" fmla="*/ 11 w 14"/>
                  <a:gd name="T7" fmla="*/ 1 h 7"/>
                  <a:gd name="T8" fmla="*/ 14 w 14"/>
                  <a:gd name="T9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7">
                    <a:moveTo>
                      <a:pt x="0" y="7"/>
                    </a:moveTo>
                    <a:lnTo>
                      <a:pt x="3" y="5"/>
                    </a:lnTo>
                    <a:lnTo>
                      <a:pt x="6" y="3"/>
                    </a:lnTo>
                    <a:lnTo>
                      <a:pt x="11" y="1"/>
                    </a:lnTo>
                    <a:lnTo>
                      <a:pt x="14" y="0"/>
                    </a:lnTo>
                  </a:path>
                </a:pathLst>
              </a:custGeom>
              <a:noFill/>
              <a:ln w="23813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6" name="Freeform 750"/>
              <p:cNvSpPr>
                <a:spLocks/>
              </p:cNvSpPr>
              <p:nvPr/>
            </p:nvSpPr>
            <p:spPr bwMode="auto">
              <a:xfrm>
                <a:off x="3061" y="3557"/>
                <a:ext cx="15" cy="19"/>
              </a:xfrm>
              <a:custGeom>
                <a:avLst/>
                <a:gdLst>
                  <a:gd name="T0" fmla="*/ 0 w 16"/>
                  <a:gd name="T1" fmla="*/ 20 h 20"/>
                  <a:gd name="T2" fmla="*/ 3 w 16"/>
                  <a:gd name="T3" fmla="*/ 16 h 20"/>
                  <a:gd name="T4" fmla="*/ 7 w 16"/>
                  <a:gd name="T5" fmla="*/ 12 h 20"/>
                  <a:gd name="T6" fmla="*/ 10 w 16"/>
                  <a:gd name="T7" fmla="*/ 9 h 20"/>
                  <a:gd name="T8" fmla="*/ 13 w 16"/>
                  <a:gd name="T9" fmla="*/ 5 h 20"/>
                  <a:gd name="T10" fmla="*/ 16 w 16"/>
                  <a:gd name="T11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" h="20">
                    <a:moveTo>
                      <a:pt x="0" y="20"/>
                    </a:moveTo>
                    <a:lnTo>
                      <a:pt x="3" y="16"/>
                    </a:lnTo>
                    <a:lnTo>
                      <a:pt x="7" y="12"/>
                    </a:lnTo>
                    <a:lnTo>
                      <a:pt x="10" y="9"/>
                    </a:lnTo>
                    <a:lnTo>
                      <a:pt x="13" y="5"/>
                    </a:lnTo>
                    <a:lnTo>
                      <a:pt x="16" y="0"/>
                    </a:lnTo>
                  </a:path>
                </a:pathLst>
              </a:custGeom>
              <a:noFill/>
              <a:ln w="26988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7" name="Freeform 751"/>
              <p:cNvSpPr>
                <a:spLocks/>
              </p:cNvSpPr>
              <p:nvPr/>
            </p:nvSpPr>
            <p:spPr bwMode="auto">
              <a:xfrm>
                <a:off x="3076" y="3522"/>
                <a:ext cx="13" cy="35"/>
              </a:xfrm>
              <a:custGeom>
                <a:avLst/>
                <a:gdLst>
                  <a:gd name="T0" fmla="*/ 0 w 13"/>
                  <a:gd name="T1" fmla="*/ 36 h 36"/>
                  <a:gd name="T2" fmla="*/ 4 w 13"/>
                  <a:gd name="T3" fmla="*/ 29 h 36"/>
                  <a:gd name="T4" fmla="*/ 7 w 13"/>
                  <a:gd name="T5" fmla="*/ 21 h 36"/>
                  <a:gd name="T6" fmla="*/ 10 w 13"/>
                  <a:gd name="T7" fmla="*/ 11 h 36"/>
                  <a:gd name="T8" fmla="*/ 13 w 13"/>
                  <a:gd name="T9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36">
                    <a:moveTo>
                      <a:pt x="0" y="36"/>
                    </a:moveTo>
                    <a:lnTo>
                      <a:pt x="4" y="29"/>
                    </a:lnTo>
                    <a:lnTo>
                      <a:pt x="7" y="21"/>
                    </a:lnTo>
                    <a:lnTo>
                      <a:pt x="10" y="11"/>
                    </a:lnTo>
                    <a:lnTo>
                      <a:pt x="13" y="0"/>
                    </a:lnTo>
                  </a:path>
                </a:pathLst>
              </a:custGeom>
              <a:noFill/>
              <a:ln w="23813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" name="Freeform 752"/>
              <p:cNvSpPr>
                <a:spLocks/>
              </p:cNvSpPr>
              <p:nvPr/>
            </p:nvSpPr>
            <p:spPr bwMode="auto">
              <a:xfrm>
                <a:off x="3089" y="3450"/>
                <a:ext cx="14" cy="72"/>
              </a:xfrm>
              <a:custGeom>
                <a:avLst/>
                <a:gdLst>
                  <a:gd name="T0" fmla="*/ 0 w 15"/>
                  <a:gd name="T1" fmla="*/ 75 h 75"/>
                  <a:gd name="T2" fmla="*/ 3 w 15"/>
                  <a:gd name="T3" fmla="*/ 61 h 75"/>
                  <a:gd name="T4" fmla="*/ 8 w 15"/>
                  <a:gd name="T5" fmla="*/ 43 h 75"/>
                  <a:gd name="T6" fmla="*/ 11 w 15"/>
                  <a:gd name="T7" fmla="*/ 23 h 75"/>
                  <a:gd name="T8" fmla="*/ 15 w 15"/>
                  <a:gd name="T9" fmla="*/ 0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75">
                    <a:moveTo>
                      <a:pt x="0" y="75"/>
                    </a:moveTo>
                    <a:lnTo>
                      <a:pt x="3" y="61"/>
                    </a:lnTo>
                    <a:lnTo>
                      <a:pt x="8" y="43"/>
                    </a:lnTo>
                    <a:lnTo>
                      <a:pt x="11" y="23"/>
                    </a:lnTo>
                    <a:lnTo>
                      <a:pt x="15" y="0"/>
                    </a:lnTo>
                  </a:path>
                </a:pathLst>
              </a:custGeom>
              <a:noFill/>
              <a:ln w="20638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" name="Freeform 753"/>
              <p:cNvSpPr>
                <a:spLocks/>
              </p:cNvSpPr>
              <p:nvPr/>
            </p:nvSpPr>
            <p:spPr bwMode="auto">
              <a:xfrm>
                <a:off x="3103" y="3146"/>
                <a:ext cx="31" cy="304"/>
              </a:xfrm>
              <a:custGeom>
                <a:avLst/>
                <a:gdLst>
                  <a:gd name="T0" fmla="*/ 0 w 32"/>
                  <a:gd name="T1" fmla="*/ 317 h 317"/>
                  <a:gd name="T2" fmla="*/ 3 w 32"/>
                  <a:gd name="T3" fmla="*/ 290 h 317"/>
                  <a:gd name="T4" fmla="*/ 6 w 32"/>
                  <a:gd name="T5" fmla="*/ 259 h 317"/>
                  <a:gd name="T6" fmla="*/ 9 w 32"/>
                  <a:gd name="T7" fmla="*/ 229 h 317"/>
                  <a:gd name="T8" fmla="*/ 12 w 32"/>
                  <a:gd name="T9" fmla="*/ 195 h 317"/>
                  <a:gd name="T10" fmla="*/ 16 w 32"/>
                  <a:gd name="T11" fmla="*/ 161 h 317"/>
                  <a:gd name="T12" fmla="*/ 19 w 32"/>
                  <a:gd name="T13" fmla="*/ 129 h 317"/>
                  <a:gd name="T14" fmla="*/ 22 w 32"/>
                  <a:gd name="T15" fmla="*/ 95 h 317"/>
                  <a:gd name="T16" fmla="*/ 25 w 32"/>
                  <a:gd name="T17" fmla="*/ 62 h 317"/>
                  <a:gd name="T18" fmla="*/ 29 w 32"/>
                  <a:gd name="T19" fmla="*/ 32 h 317"/>
                  <a:gd name="T20" fmla="*/ 32 w 32"/>
                  <a:gd name="T21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2" h="317">
                    <a:moveTo>
                      <a:pt x="0" y="317"/>
                    </a:moveTo>
                    <a:lnTo>
                      <a:pt x="3" y="290"/>
                    </a:lnTo>
                    <a:lnTo>
                      <a:pt x="6" y="259"/>
                    </a:lnTo>
                    <a:lnTo>
                      <a:pt x="9" y="229"/>
                    </a:lnTo>
                    <a:lnTo>
                      <a:pt x="12" y="195"/>
                    </a:lnTo>
                    <a:lnTo>
                      <a:pt x="16" y="161"/>
                    </a:lnTo>
                    <a:lnTo>
                      <a:pt x="19" y="129"/>
                    </a:lnTo>
                    <a:lnTo>
                      <a:pt x="22" y="95"/>
                    </a:lnTo>
                    <a:lnTo>
                      <a:pt x="25" y="62"/>
                    </a:lnTo>
                    <a:lnTo>
                      <a:pt x="29" y="32"/>
                    </a:lnTo>
                    <a:lnTo>
                      <a:pt x="32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0" name="Line 754"/>
              <p:cNvSpPr>
                <a:spLocks noChangeShapeType="1"/>
              </p:cNvSpPr>
              <p:nvPr/>
            </p:nvSpPr>
            <p:spPr bwMode="auto">
              <a:xfrm flipV="1">
                <a:off x="3134" y="3113"/>
                <a:ext cx="5" cy="33"/>
              </a:xfrm>
              <a:prstGeom prst="line">
                <a:avLst/>
              </a:prstGeom>
              <a:noFill/>
              <a:ln w="20638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1" name="Freeform 755"/>
              <p:cNvSpPr>
                <a:spLocks/>
              </p:cNvSpPr>
              <p:nvPr/>
            </p:nvSpPr>
            <p:spPr bwMode="auto">
              <a:xfrm>
                <a:off x="3139" y="2443"/>
                <a:ext cx="53" cy="670"/>
              </a:xfrm>
              <a:custGeom>
                <a:avLst/>
                <a:gdLst>
                  <a:gd name="T0" fmla="*/ 0 w 56"/>
                  <a:gd name="T1" fmla="*/ 698 h 698"/>
                  <a:gd name="T2" fmla="*/ 3 w 56"/>
                  <a:gd name="T3" fmla="*/ 664 h 698"/>
                  <a:gd name="T4" fmla="*/ 6 w 56"/>
                  <a:gd name="T5" fmla="*/ 629 h 698"/>
                  <a:gd name="T6" fmla="*/ 9 w 56"/>
                  <a:gd name="T7" fmla="*/ 591 h 698"/>
                  <a:gd name="T8" fmla="*/ 12 w 56"/>
                  <a:gd name="T9" fmla="*/ 550 h 698"/>
                  <a:gd name="T10" fmla="*/ 16 w 56"/>
                  <a:gd name="T11" fmla="*/ 507 h 698"/>
                  <a:gd name="T12" fmla="*/ 19 w 56"/>
                  <a:gd name="T13" fmla="*/ 462 h 698"/>
                  <a:gd name="T14" fmla="*/ 22 w 56"/>
                  <a:gd name="T15" fmla="*/ 414 h 698"/>
                  <a:gd name="T16" fmla="*/ 25 w 56"/>
                  <a:gd name="T17" fmla="*/ 365 h 698"/>
                  <a:gd name="T18" fmla="*/ 28 w 56"/>
                  <a:gd name="T19" fmla="*/ 317 h 698"/>
                  <a:gd name="T20" fmla="*/ 32 w 56"/>
                  <a:gd name="T21" fmla="*/ 268 h 698"/>
                  <a:gd name="T22" fmla="*/ 35 w 56"/>
                  <a:gd name="T23" fmla="*/ 222 h 698"/>
                  <a:gd name="T24" fmla="*/ 40 w 56"/>
                  <a:gd name="T25" fmla="*/ 177 h 698"/>
                  <a:gd name="T26" fmla="*/ 43 w 56"/>
                  <a:gd name="T27" fmla="*/ 136 h 698"/>
                  <a:gd name="T28" fmla="*/ 46 w 56"/>
                  <a:gd name="T29" fmla="*/ 96 h 698"/>
                  <a:gd name="T30" fmla="*/ 49 w 56"/>
                  <a:gd name="T31" fmla="*/ 62 h 698"/>
                  <a:gd name="T32" fmla="*/ 53 w 56"/>
                  <a:gd name="T33" fmla="*/ 30 h 698"/>
                  <a:gd name="T34" fmla="*/ 56 w 56"/>
                  <a:gd name="T3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56" h="698">
                    <a:moveTo>
                      <a:pt x="0" y="698"/>
                    </a:moveTo>
                    <a:lnTo>
                      <a:pt x="3" y="664"/>
                    </a:lnTo>
                    <a:lnTo>
                      <a:pt x="6" y="629"/>
                    </a:lnTo>
                    <a:lnTo>
                      <a:pt x="9" y="591"/>
                    </a:lnTo>
                    <a:lnTo>
                      <a:pt x="12" y="550"/>
                    </a:lnTo>
                    <a:lnTo>
                      <a:pt x="16" y="507"/>
                    </a:lnTo>
                    <a:lnTo>
                      <a:pt x="19" y="462"/>
                    </a:lnTo>
                    <a:lnTo>
                      <a:pt x="22" y="414"/>
                    </a:lnTo>
                    <a:lnTo>
                      <a:pt x="25" y="365"/>
                    </a:lnTo>
                    <a:lnTo>
                      <a:pt x="28" y="317"/>
                    </a:lnTo>
                    <a:lnTo>
                      <a:pt x="32" y="268"/>
                    </a:lnTo>
                    <a:lnTo>
                      <a:pt x="35" y="222"/>
                    </a:lnTo>
                    <a:lnTo>
                      <a:pt x="40" y="177"/>
                    </a:lnTo>
                    <a:lnTo>
                      <a:pt x="43" y="136"/>
                    </a:lnTo>
                    <a:lnTo>
                      <a:pt x="46" y="96"/>
                    </a:lnTo>
                    <a:lnTo>
                      <a:pt x="49" y="62"/>
                    </a:lnTo>
                    <a:lnTo>
                      <a:pt x="53" y="30"/>
                    </a:lnTo>
                    <a:lnTo>
                      <a:pt x="56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2" name="Freeform 756"/>
              <p:cNvSpPr>
                <a:spLocks/>
              </p:cNvSpPr>
              <p:nvPr/>
            </p:nvSpPr>
            <p:spPr bwMode="auto">
              <a:xfrm>
                <a:off x="3192" y="2350"/>
                <a:ext cx="16" cy="93"/>
              </a:xfrm>
              <a:custGeom>
                <a:avLst/>
                <a:gdLst>
                  <a:gd name="T0" fmla="*/ 0 w 16"/>
                  <a:gd name="T1" fmla="*/ 97 h 97"/>
                  <a:gd name="T2" fmla="*/ 3 w 16"/>
                  <a:gd name="T3" fmla="*/ 72 h 97"/>
                  <a:gd name="T4" fmla="*/ 6 w 16"/>
                  <a:gd name="T5" fmla="*/ 48 h 97"/>
                  <a:gd name="T6" fmla="*/ 9 w 16"/>
                  <a:gd name="T7" fmla="*/ 29 h 97"/>
                  <a:gd name="T8" fmla="*/ 13 w 16"/>
                  <a:gd name="T9" fmla="*/ 12 h 97"/>
                  <a:gd name="T10" fmla="*/ 16 w 16"/>
                  <a:gd name="T11" fmla="*/ 0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" h="97">
                    <a:moveTo>
                      <a:pt x="0" y="97"/>
                    </a:moveTo>
                    <a:lnTo>
                      <a:pt x="3" y="72"/>
                    </a:lnTo>
                    <a:lnTo>
                      <a:pt x="6" y="48"/>
                    </a:lnTo>
                    <a:lnTo>
                      <a:pt x="9" y="29"/>
                    </a:lnTo>
                    <a:lnTo>
                      <a:pt x="13" y="12"/>
                    </a:lnTo>
                    <a:lnTo>
                      <a:pt x="16" y="0"/>
                    </a:lnTo>
                  </a:path>
                </a:pathLst>
              </a:custGeom>
              <a:noFill/>
              <a:ln w="20638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" name="Freeform 757"/>
              <p:cNvSpPr>
                <a:spLocks/>
              </p:cNvSpPr>
              <p:nvPr/>
            </p:nvSpPr>
            <p:spPr bwMode="auto">
              <a:xfrm>
                <a:off x="3208" y="2334"/>
                <a:ext cx="5" cy="16"/>
              </a:xfrm>
              <a:custGeom>
                <a:avLst/>
                <a:gdLst>
                  <a:gd name="T0" fmla="*/ 0 w 6"/>
                  <a:gd name="T1" fmla="*/ 16 h 16"/>
                  <a:gd name="T2" fmla="*/ 3 w 6"/>
                  <a:gd name="T3" fmla="*/ 7 h 16"/>
                  <a:gd name="T4" fmla="*/ 6 w 6"/>
                  <a:gd name="T5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16">
                    <a:moveTo>
                      <a:pt x="0" y="16"/>
                    </a:moveTo>
                    <a:lnTo>
                      <a:pt x="3" y="7"/>
                    </a:lnTo>
                    <a:lnTo>
                      <a:pt x="6" y="0"/>
                    </a:lnTo>
                  </a:path>
                </a:pathLst>
              </a:custGeom>
              <a:noFill/>
              <a:ln w="23813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4" name="Freeform 758"/>
              <p:cNvSpPr>
                <a:spLocks/>
              </p:cNvSpPr>
              <p:nvPr/>
            </p:nvSpPr>
            <p:spPr bwMode="auto">
              <a:xfrm>
                <a:off x="3213" y="2326"/>
                <a:ext cx="8" cy="8"/>
              </a:xfrm>
              <a:custGeom>
                <a:avLst/>
                <a:gdLst>
                  <a:gd name="T0" fmla="*/ 0 w 8"/>
                  <a:gd name="T1" fmla="*/ 9 h 9"/>
                  <a:gd name="T2" fmla="*/ 5 w 8"/>
                  <a:gd name="T3" fmla="*/ 3 h 9"/>
                  <a:gd name="T4" fmla="*/ 8 w 8"/>
                  <a:gd name="T5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" h="9">
                    <a:moveTo>
                      <a:pt x="0" y="9"/>
                    </a:moveTo>
                    <a:lnTo>
                      <a:pt x="5" y="3"/>
                    </a:lnTo>
                    <a:lnTo>
                      <a:pt x="8" y="0"/>
                    </a:lnTo>
                  </a:path>
                </a:pathLst>
              </a:custGeom>
              <a:noFill/>
              <a:ln w="26988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5" name="Line 759"/>
              <p:cNvSpPr>
                <a:spLocks noChangeShapeType="1"/>
              </p:cNvSpPr>
              <p:nvPr/>
            </p:nvSpPr>
            <p:spPr bwMode="auto">
              <a:xfrm flipV="1">
                <a:off x="3221" y="2324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6" name="Freeform 760"/>
              <p:cNvSpPr>
                <a:spLocks/>
              </p:cNvSpPr>
              <p:nvPr/>
            </p:nvSpPr>
            <p:spPr bwMode="auto">
              <a:xfrm>
                <a:off x="3224" y="2324"/>
                <a:ext cx="28" cy="1"/>
              </a:xfrm>
              <a:custGeom>
                <a:avLst/>
                <a:gdLst>
                  <a:gd name="T0" fmla="*/ 0 w 29"/>
                  <a:gd name="T1" fmla="*/ 4 w 29"/>
                  <a:gd name="T2" fmla="*/ 7 w 29"/>
                  <a:gd name="T3" fmla="*/ 10 w 29"/>
                  <a:gd name="T4" fmla="*/ 13 w 29"/>
                  <a:gd name="T5" fmla="*/ 17 w 29"/>
                  <a:gd name="T6" fmla="*/ 20 w 29"/>
                  <a:gd name="T7" fmla="*/ 23 w 29"/>
                  <a:gd name="T8" fmla="*/ 26 w 29"/>
                  <a:gd name="T9" fmla="*/ 29 w 2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</a:cxnLst>
                <a:rect l="0" t="0" r="r" b="b"/>
                <a:pathLst>
                  <a:path w="29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3" y="0"/>
                    </a:lnTo>
                    <a:lnTo>
                      <a:pt x="26" y="0"/>
                    </a:lnTo>
                    <a:lnTo>
                      <a:pt x="29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7" name="Line 761"/>
              <p:cNvSpPr>
                <a:spLocks noChangeShapeType="1"/>
              </p:cNvSpPr>
              <p:nvPr/>
            </p:nvSpPr>
            <p:spPr bwMode="auto">
              <a:xfrm flipV="1">
                <a:off x="3252" y="2322"/>
                <a:ext cx="5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" name="Freeform 762"/>
              <p:cNvSpPr>
                <a:spLocks/>
              </p:cNvSpPr>
              <p:nvPr/>
            </p:nvSpPr>
            <p:spPr bwMode="auto">
              <a:xfrm>
                <a:off x="3257" y="2322"/>
                <a:ext cx="9" cy="1"/>
              </a:xfrm>
              <a:custGeom>
                <a:avLst/>
                <a:gdLst>
                  <a:gd name="T0" fmla="*/ 0 w 10"/>
                  <a:gd name="T1" fmla="*/ 3 w 10"/>
                  <a:gd name="T2" fmla="*/ 7 w 10"/>
                  <a:gd name="T3" fmla="*/ 10 w 1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0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" name="Line 763"/>
              <p:cNvSpPr>
                <a:spLocks noChangeShapeType="1"/>
              </p:cNvSpPr>
              <p:nvPr/>
            </p:nvSpPr>
            <p:spPr bwMode="auto">
              <a:xfrm flipV="1">
                <a:off x="3266" y="2320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0" name="Line 764"/>
              <p:cNvSpPr>
                <a:spLocks noChangeShapeType="1"/>
              </p:cNvSpPr>
              <p:nvPr/>
            </p:nvSpPr>
            <p:spPr bwMode="auto">
              <a:xfrm>
                <a:off x="3269" y="2320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1" name="Line 765"/>
              <p:cNvSpPr>
                <a:spLocks noChangeShapeType="1"/>
              </p:cNvSpPr>
              <p:nvPr/>
            </p:nvSpPr>
            <p:spPr bwMode="auto">
              <a:xfrm>
                <a:off x="3272" y="2320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" name="Freeform 766"/>
              <p:cNvSpPr>
                <a:spLocks/>
              </p:cNvSpPr>
              <p:nvPr/>
            </p:nvSpPr>
            <p:spPr bwMode="auto">
              <a:xfrm>
                <a:off x="3275" y="2322"/>
                <a:ext cx="16" cy="1"/>
              </a:xfrm>
              <a:custGeom>
                <a:avLst/>
                <a:gdLst>
                  <a:gd name="T0" fmla="*/ 0 w 17"/>
                  <a:gd name="T1" fmla="*/ 4 w 17"/>
                  <a:gd name="T2" fmla="*/ 7 w 17"/>
                  <a:gd name="T3" fmla="*/ 10 w 17"/>
                  <a:gd name="T4" fmla="*/ 13 w 17"/>
                  <a:gd name="T5" fmla="*/ 17 w 1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</a:cxnLst>
                <a:rect l="0" t="0" r="r" b="b"/>
                <a:pathLst>
                  <a:path w="17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7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3" name="Line 767"/>
              <p:cNvSpPr>
                <a:spLocks noChangeShapeType="1"/>
              </p:cNvSpPr>
              <p:nvPr/>
            </p:nvSpPr>
            <p:spPr bwMode="auto">
              <a:xfrm flipV="1">
                <a:off x="3291" y="2320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4" name="Freeform 768"/>
              <p:cNvSpPr>
                <a:spLocks/>
              </p:cNvSpPr>
              <p:nvPr/>
            </p:nvSpPr>
            <p:spPr bwMode="auto">
              <a:xfrm>
                <a:off x="3294" y="2320"/>
                <a:ext cx="8" cy="1"/>
              </a:xfrm>
              <a:custGeom>
                <a:avLst/>
                <a:gdLst>
                  <a:gd name="T0" fmla="*/ 0 w 8"/>
                  <a:gd name="T1" fmla="*/ 5 w 8"/>
                  <a:gd name="T2" fmla="*/ 8 w 8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5" name="Line 769"/>
              <p:cNvSpPr>
                <a:spLocks noChangeShapeType="1"/>
              </p:cNvSpPr>
              <p:nvPr/>
            </p:nvSpPr>
            <p:spPr bwMode="auto">
              <a:xfrm flipV="1">
                <a:off x="3302" y="2319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6" name="Line 770"/>
              <p:cNvSpPr>
                <a:spLocks noChangeShapeType="1"/>
              </p:cNvSpPr>
              <p:nvPr/>
            </p:nvSpPr>
            <p:spPr bwMode="auto">
              <a:xfrm>
                <a:off x="3305" y="2319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7" name="Line 771"/>
              <p:cNvSpPr>
                <a:spLocks noChangeShapeType="1"/>
              </p:cNvSpPr>
              <p:nvPr/>
            </p:nvSpPr>
            <p:spPr bwMode="auto">
              <a:xfrm flipV="1">
                <a:off x="3308" y="2317"/>
                <a:ext cx="2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" name="Line 772"/>
              <p:cNvSpPr>
                <a:spLocks noChangeShapeType="1"/>
              </p:cNvSpPr>
              <p:nvPr/>
            </p:nvSpPr>
            <p:spPr bwMode="auto">
              <a:xfrm>
                <a:off x="3310" y="2317"/>
                <a:ext cx="4" cy="1"/>
              </a:xfrm>
              <a:prstGeom prst="line">
                <a:avLst/>
              </a:prstGeom>
              <a:noFill/>
              <a:ln w="19050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" name="Line 773"/>
              <p:cNvSpPr>
                <a:spLocks noChangeShapeType="1"/>
              </p:cNvSpPr>
              <p:nvPr/>
            </p:nvSpPr>
            <p:spPr bwMode="auto">
              <a:xfrm flipV="1">
                <a:off x="3314" y="2315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0" name="Freeform 774"/>
              <p:cNvSpPr>
                <a:spLocks/>
              </p:cNvSpPr>
              <p:nvPr/>
            </p:nvSpPr>
            <p:spPr bwMode="auto">
              <a:xfrm>
                <a:off x="3317" y="2315"/>
                <a:ext cx="9" cy="1"/>
              </a:xfrm>
              <a:custGeom>
                <a:avLst/>
                <a:gdLst>
                  <a:gd name="T0" fmla="*/ 0 w 9"/>
                  <a:gd name="T1" fmla="*/ 3 w 9"/>
                  <a:gd name="T2" fmla="*/ 6 w 9"/>
                  <a:gd name="T3" fmla="*/ 9 w 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9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1" name="Line 775"/>
              <p:cNvSpPr>
                <a:spLocks noChangeShapeType="1"/>
              </p:cNvSpPr>
              <p:nvPr/>
            </p:nvSpPr>
            <p:spPr bwMode="auto">
              <a:xfrm>
                <a:off x="3326" y="2315"/>
                <a:ext cx="4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2" name="Line 776"/>
              <p:cNvSpPr>
                <a:spLocks noChangeShapeType="1"/>
              </p:cNvSpPr>
              <p:nvPr/>
            </p:nvSpPr>
            <p:spPr bwMode="auto">
              <a:xfrm>
                <a:off x="3330" y="2317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" name="Line 777"/>
              <p:cNvSpPr>
                <a:spLocks noChangeShapeType="1"/>
              </p:cNvSpPr>
              <p:nvPr/>
            </p:nvSpPr>
            <p:spPr bwMode="auto">
              <a:xfrm>
                <a:off x="3333" y="2317"/>
                <a:ext cx="4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4" name="Line 778"/>
              <p:cNvSpPr>
                <a:spLocks noChangeShapeType="1"/>
              </p:cNvSpPr>
              <p:nvPr/>
            </p:nvSpPr>
            <p:spPr bwMode="auto">
              <a:xfrm>
                <a:off x="3337" y="2319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5" name="Freeform 779"/>
              <p:cNvSpPr>
                <a:spLocks/>
              </p:cNvSpPr>
              <p:nvPr/>
            </p:nvSpPr>
            <p:spPr bwMode="auto">
              <a:xfrm>
                <a:off x="3340" y="2319"/>
                <a:ext cx="10" cy="5"/>
              </a:xfrm>
              <a:custGeom>
                <a:avLst/>
                <a:gdLst>
                  <a:gd name="T0" fmla="*/ 0 w 10"/>
                  <a:gd name="T1" fmla="*/ 0 h 5"/>
                  <a:gd name="T2" fmla="*/ 3 w 10"/>
                  <a:gd name="T3" fmla="*/ 1 h 5"/>
                  <a:gd name="T4" fmla="*/ 6 w 10"/>
                  <a:gd name="T5" fmla="*/ 3 h 5"/>
                  <a:gd name="T6" fmla="*/ 10 w 10"/>
                  <a:gd name="T7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" h="5">
                    <a:moveTo>
                      <a:pt x="0" y="0"/>
                    </a:moveTo>
                    <a:lnTo>
                      <a:pt x="3" y="1"/>
                    </a:lnTo>
                    <a:lnTo>
                      <a:pt x="6" y="3"/>
                    </a:lnTo>
                    <a:lnTo>
                      <a:pt x="10" y="5"/>
                    </a:lnTo>
                  </a:path>
                </a:pathLst>
              </a:custGeom>
              <a:noFill/>
              <a:ln w="23813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6" name="Freeform 780"/>
              <p:cNvSpPr>
                <a:spLocks/>
              </p:cNvSpPr>
              <p:nvPr/>
            </p:nvSpPr>
            <p:spPr bwMode="auto">
              <a:xfrm>
                <a:off x="3350" y="2324"/>
                <a:ext cx="6" cy="1"/>
              </a:xfrm>
              <a:custGeom>
                <a:avLst/>
                <a:gdLst>
                  <a:gd name="T0" fmla="*/ 0 w 6"/>
                  <a:gd name="T1" fmla="*/ 3 w 6"/>
                  <a:gd name="T2" fmla="*/ 6 w 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7" name="Line 781"/>
              <p:cNvSpPr>
                <a:spLocks noChangeShapeType="1"/>
              </p:cNvSpPr>
              <p:nvPr/>
            </p:nvSpPr>
            <p:spPr bwMode="auto">
              <a:xfrm>
                <a:off x="3356" y="2324"/>
                <a:ext cx="2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8" name="Line 782"/>
              <p:cNvSpPr>
                <a:spLocks noChangeShapeType="1"/>
              </p:cNvSpPr>
              <p:nvPr/>
            </p:nvSpPr>
            <p:spPr bwMode="auto">
              <a:xfrm>
                <a:off x="3358" y="2326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" name="Line 783"/>
              <p:cNvSpPr>
                <a:spLocks noChangeShapeType="1"/>
              </p:cNvSpPr>
              <p:nvPr/>
            </p:nvSpPr>
            <p:spPr bwMode="auto">
              <a:xfrm flipV="1">
                <a:off x="3361" y="2324"/>
                <a:ext cx="4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" name="Freeform 784"/>
              <p:cNvSpPr>
                <a:spLocks/>
              </p:cNvSpPr>
              <p:nvPr/>
            </p:nvSpPr>
            <p:spPr bwMode="auto">
              <a:xfrm>
                <a:off x="3365" y="2324"/>
                <a:ext cx="6" cy="1"/>
              </a:xfrm>
              <a:custGeom>
                <a:avLst/>
                <a:gdLst>
                  <a:gd name="T0" fmla="*/ 0 w 6"/>
                  <a:gd name="T1" fmla="*/ 3 w 6"/>
                  <a:gd name="T2" fmla="*/ 6 w 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1" name="Line 785"/>
              <p:cNvSpPr>
                <a:spLocks noChangeShapeType="1"/>
              </p:cNvSpPr>
              <p:nvPr/>
            </p:nvSpPr>
            <p:spPr bwMode="auto">
              <a:xfrm flipV="1">
                <a:off x="3371" y="232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2" name="Line 786"/>
              <p:cNvSpPr>
                <a:spLocks noChangeShapeType="1"/>
              </p:cNvSpPr>
              <p:nvPr/>
            </p:nvSpPr>
            <p:spPr bwMode="auto">
              <a:xfrm>
                <a:off x="3374" y="2322"/>
                <a:ext cx="5" cy="1"/>
              </a:xfrm>
              <a:prstGeom prst="line">
                <a:avLst/>
              </a:prstGeom>
              <a:noFill/>
              <a:ln w="19050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" name="Line 787"/>
              <p:cNvSpPr>
                <a:spLocks noChangeShapeType="1"/>
              </p:cNvSpPr>
              <p:nvPr/>
            </p:nvSpPr>
            <p:spPr bwMode="auto">
              <a:xfrm flipV="1">
                <a:off x="3379" y="2320"/>
                <a:ext cx="2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" name="Freeform 788"/>
              <p:cNvSpPr>
                <a:spLocks/>
              </p:cNvSpPr>
              <p:nvPr/>
            </p:nvSpPr>
            <p:spPr bwMode="auto">
              <a:xfrm>
                <a:off x="3381" y="2320"/>
                <a:ext cx="16" cy="1"/>
              </a:xfrm>
              <a:custGeom>
                <a:avLst/>
                <a:gdLst>
                  <a:gd name="T0" fmla="*/ 0 w 16"/>
                  <a:gd name="T1" fmla="*/ 3 w 16"/>
                  <a:gd name="T2" fmla="*/ 7 w 16"/>
                  <a:gd name="T3" fmla="*/ 10 w 16"/>
                  <a:gd name="T4" fmla="*/ 13 w 16"/>
                  <a:gd name="T5" fmla="*/ 16 w 1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</a:cxnLst>
                <a:rect l="0" t="0" r="r" b="b"/>
                <a:pathLst>
                  <a:path w="16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5" name="Line 789"/>
              <p:cNvSpPr>
                <a:spLocks noChangeShapeType="1"/>
              </p:cNvSpPr>
              <p:nvPr/>
            </p:nvSpPr>
            <p:spPr bwMode="auto">
              <a:xfrm>
                <a:off x="3397" y="2320"/>
                <a:ext cx="4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6" name="Line 790"/>
              <p:cNvSpPr>
                <a:spLocks noChangeShapeType="1"/>
              </p:cNvSpPr>
              <p:nvPr/>
            </p:nvSpPr>
            <p:spPr bwMode="auto">
              <a:xfrm>
                <a:off x="3401" y="2322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7" name="Freeform 791"/>
              <p:cNvSpPr>
                <a:spLocks/>
              </p:cNvSpPr>
              <p:nvPr/>
            </p:nvSpPr>
            <p:spPr bwMode="auto">
              <a:xfrm>
                <a:off x="3404" y="2322"/>
                <a:ext cx="5" cy="4"/>
              </a:xfrm>
              <a:custGeom>
                <a:avLst/>
                <a:gdLst>
                  <a:gd name="T0" fmla="*/ 0 w 6"/>
                  <a:gd name="T1" fmla="*/ 0 h 4"/>
                  <a:gd name="T2" fmla="*/ 3 w 6"/>
                  <a:gd name="T3" fmla="*/ 2 h 4"/>
                  <a:gd name="T4" fmla="*/ 6 w 6"/>
                  <a:gd name="T5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4">
                    <a:moveTo>
                      <a:pt x="0" y="0"/>
                    </a:moveTo>
                    <a:lnTo>
                      <a:pt x="3" y="2"/>
                    </a:lnTo>
                    <a:lnTo>
                      <a:pt x="6" y="4"/>
                    </a:lnTo>
                  </a:path>
                </a:pathLst>
              </a:custGeom>
              <a:noFill/>
              <a:ln w="23813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8" name="Line 792"/>
              <p:cNvSpPr>
                <a:spLocks noChangeShapeType="1"/>
              </p:cNvSpPr>
              <p:nvPr/>
            </p:nvSpPr>
            <p:spPr bwMode="auto">
              <a:xfrm>
                <a:off x="3409" y="2326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" name="Freeform 793"/>
              <p:cNvSpPr>
                <a:spLocks/>
              </p:cNvSpPr>
              <p:nvPr/>
            </p:nvSpPr>
            <p:spPr bwMode="auto">
              <a:xfrm>
                <a:off x="3412" y="2326"/>
                <a:ext cx="8" cy="3"/>
              </a:xfrm>
              <a:custGeom>
                <a:avLst/>
                <a:gdLst>
                  <a:gd name="T0" fmla="*/ 0 w 8"/>
                  <a:gd name="T1" fmla="*/ 0 h 3"/>
                  <a:gd name="T2" fmla="*/ 5 w 8"/>
                  <a:gd name="T3" fmla="*/ 2 h 3"/>
                  <a:gd name="T4" fmla="*/ 8 w 8"/>
                  <a:gd name="T5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" h="3">
                    <a:moveTo>
                      <a:pt x="0" y="0"/>
                    </a:moveTo>
                    <a:lnTo>
                      <a:pt x="5" y="2"/>
                    </a:lnTo>
                    <a:lnTo>
                      <a:pt x="8" y="3"/>
                    </a:lnTo>
                  </a:path>
                </a:pathLst>
              </a:custGeom>
              <a:noFill/>
              <a:ln w="23813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" name="Line 794"/>
              <p:cNvSpPr>
                <a:spLocks noChangeShapeType="1"/>
              </p:cNvSpPr>
              <p:nvPr/>
            </p:nvSpPr>
            <p:spPr bwMode="auto">
              <a:xfrm>
                <a:off x="3420" y="2329"/>
                <a:ext cx="4" cy="1"/>
              </a:xfrm>
              <a:prstGeom prst="line">
                <a:avLst/>
              </a:prstGeom>
              <a:noFill/>
              <a:ln w="19050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1" name="Line 795"/>
              <p:cNvSpPr>
                <a:spLocks noChangeShapeType="1"/>
              </p:cNvSpPr>
              <p:nvPr/>
            </p:nvSpPr>
            <p:spPr bwMode="auto">
              <a:xfrm>
                <a:off x="3424" y="2329"/>
                <a:ext cx="3" cy="4"/>
              </a:xfrm>
              <a:prstGeom prst="line">
                <a:avLst/>
              </a:prstGeom>
              <a:noFill/>
              <a:ln w="26988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2" name="Line 796"/>
              <p:cNvSpPr>
                <a:spLocks noChangeShapeType="1"/>
              </p:cNvSpPr>
              <p:nvPr/>
            </p:nvSpPr>
            <p:spPr bwMode="auto">
              <a:xfrm>
                <a:off x="3427" y="2333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3" name="Line 797"/>
              <p:cNvSpPr>
                <a:spLocks noChangeShapeType="1"/>
              </p:cNvSpPr>
              <p:nvPr/>
            </p:nvSpPr>
            <p:spPr bwMode="auto">
              <a:xfrm>
                <a:off x="3429" y="2334"/>
                <a:ext cx="3" cy="5"/>
              </a:xfrm>
              <a:prstGeom prst="line">
                <a:avLst/>
              </a:prstGeom>
              <a:noFill/>
              <a:ln w="26988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4" name="Line 798"/>
              <p:cNvSpPr>
                <a:spLocks noChangeShapeType="1"/>
              </p:cNvSpPr>
              <p:nvPr/>
            </p:nvSpPr>
            <p:spPr bwMode="auto">
              <a:xfrm>
                <a:off x="3432" y="2339"/>
                <a:ext cx="3" cy="9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5" name="Freeform 799"/>
              <p:cNvSpPr>
                <a:spLocks/>
              </p:cNvSpPr>
              <p:nvPr/>
            </p:nvSpPr>
            <p:spPr bwMode="auto">
              <a:xfrm>
                <a:off x="3435" y="2348"/>
                <a:ext cx="13" cy="72"/>
              </a:xfrm>
              <a:custGeom>
                <a:avLst/>
                <a:gdLst>
                  <a:gd name="T0" fmla="*/ 0 w 13"/>
                  <a:gd name="T1" fmla="*/ 0 h 75"/>
                  <a:gd name="T2" fmla="*/ 4 w 13"/>
                  <a:gd name="T3" fmla="*/ 13 h 75"/>
                  <a:gd name="T4" fmla="*/ 7 w 13"/>
                  <a:gd name="T5" fmla="*/ 29 h 75"/>
                  <a:gd name="T6" fmla="*/ 10 w 13"/>
                  <a:gd name="T7" fmla="*/ 50 h 75"/>
                  <a:gd name="T8" fmla="*/ 13 w 13"/>
                  <a:gd name="T9" fmla="*/ 7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75">
                    <a:moveTo>
                      <a:pt x="0" y="0"/>
                    </a:moveTo>
                    <a:lnTo>
                      <a:pt x="4" y="13"/>
                    </a:lnTo>
                    <a:lnTo>
                      <a:pt x="7" y="29"/>
                    </a:lnTo>
                    <a:lnTo>
                      <a:pt x="10" y="50"/>
                    </a:lnTo>
                    <a:lnTo>
                      <a:pt x="13" y="75"/>
                    </a:lnTo>
                  </a:path>
                </a:pathLst>
              </a:custGeom>
              <a:noFill/>
              <a:ln w="20638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6" name="Freeform 800"/>
              <p:cNvSpPr>
                <a:spLocks/>
              </p:cNvSpPr>
              <p:nvPr/>
            </p:nvSpPr>
            <p:spPr bwMode="auto">
              <a:xfrm>
                <a:off x="3448" y="2420"/>
                <a:ext cx="6" cy="60"/>
              </a:xfrm>
              <a:custGeom>
                <a:avLst/>
                <a:gdLst>
                  <a:gd name="T0" fmla="*/ 0 w 7"/>
                  <a:gd name="T1" fmla="*/ 0 h 63"/>
                  <a:gd name="T2" fmla="*/ 3 w 7"/>
                  <a:gd name="T3" fmla="*/ 31 h 63"/>
                  <a:gd name="T4" fmla="*/ 7 w 7"/>
                  <a:gd name="T5" fmla="*/ 63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63">
                    <a:moveTo>
                      <a:pt x="0" y="0"/>
                    </a:moveTo>
                    <a:lnTo>
                      <a:pt x="3" y="31"/>
                    </a:lnTo>
                    <a:lnTo>
                      <a:pt x="7" y="63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7" name="Line 801"/>
              <p:cNvSpPr>
                <a:spLocks noChangeShapeType="1"/>
              </p:cNvSpPr>
              <p:nvPr/>
            </p:nvSpPr>
            <p:spPr bwMode="auto">
              <a:xfrm>
                <a:off x="3454" y="2480"/>
                <a:ext cx="5" cy="33"/>
              </a:xfrm>
              <a:prstGeom prst="line">
                <a:avLst/>
              </a:prstGeom>
              <a:noFill/>
              <a:ln w="20638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8" name="Freeform 802"/>
              <p:cNvSpPr>
                <a:spLocks/>
              </p:cNvSpPr>
              <p:nvPr/>
            </p:nvSpPr>
            <p:spPr bwMode="auto">
              <a:xfrm>
                <a:off x="3459" y="2513"/>
                <a:ext cx="24" cy="271"/>
              </a:xfrm>
              <a:custGeom>
                <a:avLst/>
                <a:gdLst>
                  <a:gd name="T0" fmla="*/ 0 w 25"/>
                  <a:gd name="T1" fmla="*/ 0 h 283"/>
                  <a:gd name="T2" fmla="*/ 3 w 25"/>
                  <a:gd name="T3" fmla="*/ 36 h 283"/>
                  <a:gd name="T4" fmla="*/ 6 w 25"/>
                  <a:gd name="T5" fmla="*/ 74 h 283"/>
                  <a:gd name="T6" fmla="*/ 9 w 25"/>
                  <a:gd name="T7" fmla="*/ 111 h 283"/>
                  <a:gd name="T8" fmla="*/ 12 w 25"/>
                  <a:gd name="T9" fmla="*/ 151 h 283"/>
                  <a:gd name="T10" fmla="*/ 16 w 25"/>
                  <a:gd name="T11" fmla="*/ 186 h 283"/>
                  <a:gd name="T12" fmla="*/ 19 w 25"/>
                  <a:gd name="T13" fmla="*/ 222 h 283"/>
                  <a:gd name="T14" fmla="*/ 22 w 25"/>
                  <a:gd name="T15" fmla="*/ 255 h 283"/>
                  <a:gd name="T16" fmla="*/ 25 w 25"/>
                  <a:gd name="T17" fmla="*/ 283 h 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5" h="283">
                    <a:moveTo>
                      <a:pt x="0" y="0"/>
                    </a:moveTo>
                    <a:lnTo>
                      <a:pt x="3" y="36"/>
                    </a:lnTo>
                    <a:lnTo>
                      <a:pt x="6" y="74"/>
                    </a:lnTo>
                    <a:lnTo>
                      <a:pt x="9" y="111"/>
                    </a:lnTo>
                    <a:lnTo>
                      <a:pt x="12" y="151"/>
                    </a:lnTo>
                    <a:lnTo>
                      <a:pt x="16" y="186"/>
                    </a:lnTo>
                    <a:lnTo>
                      <a:pt x="19" y="222"/>
                    </a:lnTo>
                    <a:lnTo>
                      <a:pt x="22" y="255"/>
                    </a:lnTo>
                    <a:lnTo>
                      <a:pt x="25" y="283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" name="Freeform 803"/>
              <p:cNvSpPr>
                <a:spLocks/>
              </p:cNvSpPr>
              <p:nvPr/>
            </p:nvSpPr>
            <p:spPr bwMode="auto">
              <a:xfrm>
                <a:off x="3483" y="2784"/>
                <a:ext cx="15" cy="98"/>
              </a:xfrm>
              <a:custGeom>
                <a:avLst/>
                <a:gdLst>
                  <a:gd name="T0" fmla="*/ 0 w 15"/>
                  <a:gd name="T1" fmla="*/ 0 h 102"/>
                  <a:gd name="T2" fmla="*/ 3 w 15"/>
                  <a:gd name="T3" fmla="*/ 25 h 102"/>
                  <a:gd name="T4" fmla="*/ 7 w 15"/>
                  <a:gd name="T5" fmla="*/ 50 h 102"/>
                  <a:gd name="T6" fmla="*/ 10 w 15"/>
                  <a:gd name="T7" fmla="*/ 75 h 102"/>
                  <a:gd name="T8" fmla="*/ 15 w 15"/>
                  <a:gd name="T9" fmla="*/ 102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102">
                    <a:moveTo>
                      <a:pt x="0" y="0"/>
                    </a:moveTo>
                    <a:lnTo>
                      <a:pt x="3" y="25"/>
                    </a:lnTo>
                    <a:lnTo>
                      <a:pt x="7" y="50"/>
                    </a:lnTo>
                    <a:lnTo>
                      <a:pt x="10" y="75"/>
                    </a:lnTo>
                    <a:lnTo>
                      <a:pt x="15" y="102"/>
                    </a:lnTo>
                  </a:path>
                </a:pathLst>
              </a:custGeom>
              <a:noFill/>
              <a:ln w="20638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" name="Freeform 804"/>
              <p:cNvSpPr>
                <a:spLocks/>
              </p:cNvSpPr>
              <p:nvPr/>
            </p:nvSpPr>
            <p:spPr bwMode="auto">
              <a:xfrm>
                <a:off x="3498" y="2882"/>
                <a:ext cx="36" cy="520"/>
              </a:xfrm>
              <a:custGeom>
                <a:avLst/>
                <a:gdLst>
                  <a:gd name="T0" fmla="*/ 0 w 38"/>
                  <a:gd name="T1" fmla="*/ 0 h 542"/>
                  <a:gd name="T2" fmla="*/ 3 w 38"/>
                  <a:gd name="T3" fmla="*/ 29 h 542"/>
                  <a:gd name="T4" fmla="*/ 6 w 38"/>
                  <a:gd name="T5" fmla="*/ 65 h 542"/>
                  <a:gd name="T6" fmla="*/ 9 w 38"/>
                  <a:gd name="T7" fmla="*/ 104 h 542"/>
                  <a:gd name="T8" fmla="*/ 13 w 38"/>
                  <a:gd name="T9" fmla="*/ 151 h 542"/>
                  <a:gd name="T10" fmla="*/ 16 w 38"/>
                  <a:gd name="T11" fmla="*/ 203 h 542"/>
                  <a:gd name="T12" fmla="*/ 19 w 38"/>
                  <a:gd name="T13" fmla="*/ 258 h 542"/>
                  <a:gd name="T14" fmla="*/ 22 w 38"/>
                  <a:gd name="T15" fmla="*/ 314 h 542"/>
                  <a:gd name="T16" fmla="*/ 25 w 38"/>
                  <a:gd name="T17" fmla="*/ 368 h 542"/>
                  <a:gd name="T18" fmla="*/ 29 w 38"/>
                  <a:gd name="T19" fmla="*/ 420 h 542"/>
                  <a:gd name="T20" fmla="*/ 32 w 38"/>
                  <a:gd name="T21" fmla="*/ 466 h 542"/>
                  <a:gd name="T22" fmla="*/ 35 w 38"/>
                  <a:gd name="T23" fmla="*/ 506 h 542"/>
                  <a:gd name="T24" fmla="*/ 38 w 38"/>
                  <a:gd name="T25" fmla="*/ 542 h 5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8" h="542">
                    <a:moveTo>
                      <a:pt x="0" y="0"/>
                    </a:moveTo>
                    <a:lnTo>
                      <a:pt x="3" y="29"/>
                    </a:lnTo>
                    <a:lnTo>
                      <a:pt x="6" y="65"/>
                    </a:lnTo>
                    <a:lnTo>
                      <a:pt x="9" y="104"/>
                    </a:lnTo>
                    <a:lnTo>
                      <a:pt x="13" y="151"/>
                    </a:lnTo>
                    <a:lnTo>
                      <a:pt x="16" y="203"/>
                    </a:lnTo>
                    <a:lnTo>
                      <a:pt x="19" y="258"/>
                    </a:lnTo>
                    <a:lnTo>
                      <a:pt x="22" y="314"/>
                    </a:lnTo>
                    <a:lnTo>
                      <a:pt x="25" y="368"/>
                    </a:lnTo>
                    <a:lnTo>
                      <a:pt x="29" y="420"/>
                    </a:lnTo>
                    <a:lnTo>
                      <a:pt x="32" y="466"/>
                    </a:lnTo>
                    <a:lnTo>
                      <a:pt x="35" y="506"/>
                    </a:lnTo>
                    <a:lnTo>
                      <a:pt x="38" y="542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" name="Freeform 805"/>
              <p:cNvSpPr>
                <a:spLocks/>
              </p:cNvSpPr>
              <p:nvPr/>
            </p:nvSpPr>
            <p:spPr bwMode="auto">
              <a:xfrm>
                <a:off x="3534" y="3402"/>
                <a:ext cx="17" cy="105"/>
              </a:xfrm>
              <a:custGeom>
                <a:avLst/>
                <a:gdLst>
                  <a:gd name="T0" fmla="*/ 0 w 18"/>
                  <a:gd name="T1" fmla="*/ 0 h 109"/>
                  <a:gd name="T2" fmla="*/ 5 w 18"/>
                  <a:gd name="T3" fmla="*/ 30 h 109"/>
                  <a:gd name="T4" fmla="*/ 8 w 18"/>
                  <a:gd name="T5" fmla="*/ 55 h 109"/>
                  <a:gd name="T6" fmla="*/ 11 w 18"/>
                  <a:gd name="T7" fmla="*/ 77 h 109"/>
                  <a:gd name="T8" fmla="*/ 15 w 18"/>
                  <a:gd name="T9" fmla="*/ 93 h 109"/>
                  <a:gd name="T10" fmla="*/ 18 w 18"/>
                  <a:gd name="T11" fmla="*/ 109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" h="109">
                    <a:moveTo>
                      <a:pt x="0" y="0"/>
                    </a:moveTo>
                    <a:lnTo>
                      <a:pt x="5" y="30"/>
                    </a:lnTo>
                    <a:lnTo>
                      <a:pt x="8" y="55"/>
                    </a:lnTo>
                    <a:lnTo>
                      <a:pt x="11" y="77"/>
                    </a:lnTo>
                    <a:lnTo>
                      <a:pt x="15" y="93"/>
                    </a:lnTo>
                    <a:lnTo>
                      <a:pt x="18" y="109"/>
                    </a:lnTo>
                  </a:path>
                </a:pathLst>
              </a:custGeom>
              <a:noFill/>
              <a:ln w="20638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" name="Freeform 806"/>
              <p:cNvSpPr>
                <a:spLocks/>
              </p:cNvSpPr>
              <p:nvPr/>
            </p:nvSpPr>
            <p:spPr bwMode="auto">
              <a:xfrm>
                <a:off x="3551" y="3507"/>
                <a:ext cx="13" cy="35"/>
              </a:xfrm>
              <a:custGeom>
                <a:avLst/>
                <a:gdLst>
                  <a:gd name="T0" fmla="*/ 0 w 13"/>
                  <a:gd name="T1" fmla="*/ 0 h 37"/>
                  <a:gd name="T2" fmla="*/ 3 w 13"/>
                  <a:gd name="T3" fmla="*/ 11 h 37"/>
                  <a:gd name="T4" fmla="*/ 6 w 13"/>
                  <a:gd name="T5" fmla="*/ 21 h 37"/>
                  <a:gd name="T6" fmla="*/ 10 w 13"/>
                  <a:gd name="T7" fmla="*/ 30 h 37"/>
                  <a:gd name="T8" fmla="*/ 13 w 13"/>
                  <a:gd name="T9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37">
                    <a:moveTo>
                      <a:pt x="0" y="0"/>
                    </a:moveTo>
                    <a:lnTo>
                      <a:pt x="3" y="11"/>
                    </a:lnTo>
                    <a:lnTo>
                      <a:pt x="6" y="21"/>
                    </a:lnTo>
                    <a:lnTo>
                      <a:pt x="10" y="30"/>
                    </a:lnTo>
                    <a:lnTo>
                      <a:pt x="13" y="37"/>
                    </a:lnTo>
                  </a:path>
                </a:pathLst>
              </a:custGeom>
              <a:noFill/>
              <a:ln w="23813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3" name="Freeform 807"/>
              <p:cNvSpPr>
                <a:spLocks/>
              </p:cNvSpPr>
              <p:nvPr/>
            </p:nvSpPr>
            <p:spPr bwMode="auto">
              <a:xfrm>
                <a:off x="3564" y="3542"/>
                <a:ext cx="20" cy="25"/>
              </a:xfrm>
              <a:custGeom>
                <a:avLst/>
                <a:gdLst>
                  <a:gd name="T0" fmla="*/ 0 w 21"/>
                  <a:gd name="T1" fmla="*/ 0 h 26"/>
                  <a:gd name="T2" fmla="*/ 3 w 21"/>
                  <a:gd name="T3" fmla="*/ 6 h 26"/>
                  <a:gd name="T4" fmla="*/ 6 w 21"/>
                  <a:gd name="T5" fmla="*/ 11 h 26"/>
                  <a:gd name="T6" fmla="*/ 9 w 21"/>
                  <a:gd name="T7" fmla="*/ 15 h 26"/>
                  <a:gd name="T8" fmla="*/ 14 w 21"/>
                  <a:gd name="T9" fmla="*/ 18 h 26"/>
                  <a:gd name="T10" fmla="*/ 17 w 21"/>
                  <a:gd name="T11" fmla="*/ 22 h 26"/>
                  <a:gd name="T12" fmla="*/ 21 w 21"/>
                  <a:gd name="T13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26">
                    <a:moveTo>
                      <a:pt x="0" y="0"/>
                    </a:moveTo>
                    <a:lnTo>
                      <a:pt x="3" y="6"/>
                    </a:lnTo>
                    <a:lnTo>
                      <a:pt x="6" y="11"/>
                    </a:lnTo>
                    <a:lnTo>
                      <a:pt x="9" y="15"/>
                    </a:lnTo>
                    <a:lnTo>
                      <a:pt x="14" y="18"/>
                    </a:lnTo>
                    <a:lnTo>
                      <a:pt x="17" y="22"/>
                    </a:lnTo>
                    <a:lnTo>
                      <a:pt x="21" y="26"/>
                    </a:lnTo>
                  </a:path>
                </a:pathLst>
              </a:custGeom>
              <a:noFill/>
              <a:ln w="26988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4" name="Freeform 808"/>
              <p:cNvSpPr>
                <a:spLocks/>
              </p:cNvSpPr>
              <p:nvPr/>
            </p:nvSpPr>
            <p:spPr bwMode="auto">
              <a:xfrm>
                <a:off x="3584" y="3567"/>
                <a:ext cx="18" cy="10"/>
              </a:xfrm>
              <a:custGeom>
                <a:avLst/>
                <a:gdLst>
                  <a:gd name="T0" fmla="*/ 0 w 19"/>
                  <a:gd name="T1" fmla="*/ 0 h 10"/>
                  <a:gd name="T2" fmla="*/ 3 w 19"/>
                  <a:gd name="T3" fmla="*/ 1 h 10"/>
                  <a:gd name="T4" fmla="*/ 6 w 19"/>
                  <a:gd name="T5" fmla="*/ 3 h 10"/>
                  <a:gd name="T6" fmla="*/ 9 w 19"/>
                  <a:gd name="T7" fmla="*/ 5 h 10"/>
                  <a:gd name="T8" fmla="*/ 12 w 19"/>
                  <a:gd name="T9" fmla="*/ 7 h 10"/>
                  <a:gd name="T10" fmla="*/ 16 w 19"/>
                  <a:gd name="T11" fmla="*/ 9 h 10"/>
                  <a:gd name="T12" fmla="*/ 19 w 19"/>
                  <a:gd name="T13" fmla="*/ 1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10">
                    <a:moveTo>
                      <a:pt x="0" y="0"/>
                    </a:moveTo>
                    <a:lnTo>
                      <a:pt x="3" y="1"/>
                    </a:lnTo>
                    <a:lnTo>
                      <a:pt x="6" y="3"/>
                    </a:lnTo>
                    <a:lnTo>
                      <a:pt x="9" y="5"/>
                    </a:lnTo>
                    <a:lnTo>
                      <a:pt x="12" y="7"/>
                    </a:lnTo>
                    <a:lnTo>
                      <a:pt x="16" y="9"/>
                    </a:lnTo>
                    <a:lnTo>
                      <a:pt x="19" y="10"/>
                    </a:lnTo>
                  </a:path>
                </a:pathLst>
              </a:custGeom>
              <a:noFill/>
              <a:ln w="23813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5" name="Line 809"/>
              <p:cNvSpPr>
                <a:spLocks noChangeShapeType="1"/>
              </p:cNvSpPr>
              <p:nvPr/>
            </p:nvSpPr>
            <p:spPr bwMode="auto">
              <a:xfrm>
                <a:off x="3602" y="3577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" name="Line 810"/>
              <p:cNvSpPr>
                <a:spLocks noChangeShapeType="1"/>
              </p:cNvSpPr>
              <p:nvPr/>
            </p:nvSpPr>
            <p:spPr bwMode="auto">
              <a:xfrm>
                <a:off x="3605" y="3577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" name="Line 811"/>
              <p:cNvSpPr>
                <a:spLocks noChangeShapeType="1"/>
              </p:cNvSpPr>
              <p:nvPr/>
            </p:nvSpPr>
            <p:spPr bwMode="auto">
              <a:xfrm>
                <a:off x="3608" y="3579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8" name="Line 812"/>
              <p:cNvSpPr>
                <a:spLocks noChangeShapeType="1"/>
              </p:cNvSpPr>
              <p:nvPr/>
            </p:nvSpPr>
            <p:spPr bwMode="auto">
              <a:xfrm>
                <a:off x="3611" y="3579"/>
                <a:ext cx="4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9" name="Line 813"/>
              <p:cNvSpPr>
                <a:spLocks noChangeShapeType="1"/>
              </p:cNvSpPr>
              <p:nvPr/>
            </p:nvSpPr>
            <p:spPr bwMode="auto">
              <a:xfrm>
                <a:off x="3615" y="3581"/>
                <a:ext cx="4" cy="1"/>
              </a:xfrm>
              <a:prstGeom prst="line">
                <a:avLst/>
              </a:prstGeom>
              <a:noFill/>
              <a:ln w="19050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" name="Line 814"/>
              <p:cNvSpPr>
                <a:spLocks noChangeShapeType="1"/>
              </p:cNvSpPr>
              <p:nvPr/>
            </p:nvSpPr>
            <p:spPr bwMode="auto">
              <a:xfrm>
                <a:off x="3619" y="3581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1016"/>
            <p:cNvGrpSpPr>
              <a:grpSpLocks/>
            </p:cNvGrpSpPr>
            <p:nvPr/>
          </p:nvGrpSpPr>
          <p:grpSpPr bwMode="auto">
            <a:xfrm>
              <a:off x="1186" y="2042"/>
              <a:ext cx="3300" cy="1800"/>
              <a:chOff x="1186" y="2042"/>
              <a:chExt cx="3300" cy="1800"/>
            </a:xfrm>
          </p:grpSpPr>
          <p:sp>
            <p:nvSpPr>
              <p:cNvPr id="11" name="Freeform 816"/>
              <p:cNvSpPr>
                <a:spLocks/>
              </p:cNvSpPr>
              <p:nvPr/>
            </p:nvSpPr>
            <p:spPr bwMode="auto">
              <a:xfrm>
                <a:off x="3622" y="3583"/>
                <a:ext cx="6" cy="1"/>
              </a:xfrm>
              <a:custGeom>
                <a:avLst/>
                <a:gdLst>
                  <a:gd name="T0" fmla="*/ 0 w 6"/>
                  <a:gd name="T1" fmla="*/ 3 w 6"/>
                  <a:gd name="T2" fmla="*/ 6 w 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Line 817"/>
              <p:cNvSpPr>
                <a:spLocks noChangeShapeType="1"/>
              </p:cNvSpPr>
              <p:nvPr/>
            </p:nvSpPr>
            <p:spPr bwMode="auto">
              <a:xfrm>
                <a:off x="3628" y="3583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818"/>
              <p:cNvSpPr>
                <a:spLocks/>
              </p:cNvSpPr>
              <p:nvPr/>
            </p:nvSpPr>
            <p:spPr bwMode="auto">
              <a:xfrm>
                <a:off x="3631" y="3585"/>
                <a:ext cx="7" cy="1"/>
              </a:xfrm>
              <a:custGeom>
                <a:avLst/>
                <a:gdLst>
                  <a:gd name="T0" fmla="*/ 0 w 7"/>
                  <a:gd name="T1" fmla="*/ 4 w 7"/>
                  <a:gd name="T2" fmla="*/ 7 w 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7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Line 819"/>
              <p:cNvSpPr>
                <a:spLocks noChangeShapeType="1"/>
              </p:cNvSpPr>
              <p:nvPr/>
            </p:nvSpPr>
            <p:spPr bwMode="auto">
              <a:xfrm>
                <a:off x="3638" y="3585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820"/>
              <p:cNvSpPr>
                <a:spLocks/>
              </p:cNvSpPr>
              <p:nvPr/>
            </p:nvSpPr>
            <p:spPr bwMode="auto">
              <a:xfrm>
                <a:off x="3641" y="3586"/>
                <a:ext cx="9" cy="1"/>
              </a:xfrm>
              <a:custGeom>
                <a:avLst/>
                <a:gdLst>
                  <a:gd name="T0" fmla="*/ 0 w 10"/>
                  <a:gd name="T1" fmla="*/ 3 w 10"/>
                  <a:gd name="T2" fmla="*/ 6 w 10"/>
                  <a:gd name="T3" fmla="*/ 10 w 1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0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10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Line 821"/>
              <p:cNvSpPr>
                <a:spLocks noChangeShapeType="1"/>
              </p:cNvSpPr>
              <p:nvPr/>
            </p:nvSpPr>
            <p:spPr bwMode="auto">
              <a:xfrm>
                <a:off x="3650" y="3586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822"/>
              <p:cNvSpPr>
                <a:spLocks/>
              </p:cNvSpPr>
              <p:nvPr/>
            </p:nvSpPr>
            <p:spPr bwMode="auto">
              <a:xfrm>
                <a:off x="3653" y="3587"/>
                <a:ext cx="13" cy="1"/>
              </a:xfrm>
              <a:custGeom>
                <a:avLst/>
                <a:gdLst>
                  <a:gd name="T0" fmla="*/ 0 w 14"/>
                  <a:gd name="T1" fmla="*/ 5 w 14"/>
                  <a:gd name="T2" fmla="*/ 8 w 14"/>
                  <a:gd name="T3" fmla="*/ 11 w 14"/>
                  <a:gd name="T4" fmla="*/ 14 w 1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14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  <a:lnTo>
                      <a:pt x="11" y="0"/>
                    </a:lnTo>
                    <a:lnTo>
                      <a:pt x="14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Line 823"/>
              <p:cNvSpPr>
                <a:spLocks noChangeShapeType="1"/>
              </p:cNvSpPr>
              <p:nvPr/>
            </p:nvSpPr>
            <p:spPr bwMode="auto">
              <a:xfrm>
                <a:off x="3666" y="3587"/>
                <a:ext cx="4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824"/>
              <p:cNvSpPr>
                <a:spLocks/>
              </p:cNvSpPr>
              <p:nvPr/>
            </p:nvSpPr>
            <p:spPr bwMode="auto">
              <a:xfrm>
                <a:off x="3670" y="3589"/>
                <a:ext cx="19" cy="1"/>
              </a:xfrm>
              <a:custGeom>
                <a:avLst/>
                <a:gdLst>
                  <a:gd name="T0" fmla="*/ 0 w 19"/>
                  <a:gd name="T1" fmla="*/ 3 w 19"/>
                  <a:gd name="T2" fmla="*/ 6 w 19"/>
                  <a:gd name="T3" fmla="*/ 9 w 19"/>
                  <a:gd name="T4" fmla="*/ 12 w 19"/>
                  <a:gd name="T5" fmla="*/ 16 w 19"/>
                  <a:gd name="T6" fmla="*/ 19 w 1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</a:cxnLst>
                <a:rect l="0" t="0" r="r" b="b"/>
                <a:pathLst>
                  <a:path w="19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6" y="0"/>
                    </a:lnTo>
                    <a:lnTo>
                      <a:pt x="19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Line 825"/>
              <p:cNvSpPr>
                <a:spLocks noChangeShapeType="1"/>
              </p:cNvSpPr>
              <p:nvPr/>
            </p:nvSpPr>
            <p:spPr bwMode="auto">
              <a:xfrm>
                <a:off x="3689" y="3589"/>
                <a:ext cx="2" cy="2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826"/>
              <p:cNvSpPr>
                <a:spLocks/>
              </p:cNvSpPr>
              <p:nvPr/>
            </p:nvSpPr>
            <p:spPr bwMode="auto">
              <a:xfrm>
                <a:off x="3691" y="3591"/>
                <a:ext cx="23" cy="1"/>
              </a:xfrm>
              <a:custGeom>
                <a:avLst/>
                <a:gdLst>
                  <a:gd name="T0" fmla="*/ 0 w 24"/>
                  <a:gd name="T1" fmla="*/ 3 w 24"/>
                  <a:gd name="T2" fmla="*/ 8 w 24"/>
                  <a:gd name="T3" fmla="*/ 11 w 24"/>
                  <a:gd name="T4" fmla="*/ 14 w 24"/>
                  <a:gd name="T5" fmla="*/ 18 w 24"/>
                  <a:gd name="T6" fmla="*/ 21 w 24"/>
                  <a:gd name="T7" fmla="*/ 24 w 2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</a:cxnLst>
                <a:rect l="0" t="0" r="r" b="b"/>
                <a:pathLst>
                  <a:path w="24">
                    <a:moveTo>
                      <a:pt x="0" y="0"/>
                    </a:moveTo>
                    <a:lnTo>
                      <a:pt x="3" y="0"/>
                    </a:lnTo>
                    <a:lnTo>
                      <a:pt x="8" y="0"/>
                    </a:lnTo>
                    <a:lnTo>
                      <a:pt x="11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1" y="0"/>
                    </a:lnTo>
                    <a:lnTo>
                      <a:pt x="24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827"/>
              <p:cNvSpPr>
                <a:spLocks noChangeShapeType="1"/>
              </p:cNvSpPr>
              <p:nvPr/>
            </p:nvSpPr>
            <p:spPr bwMode="auto">
              <a:xfrm>
                <a:off x="3714" y="3591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828"/>
              <p:cNvSpPr>
                <a:spLocks/>
              </p:cNvSpPr>
              <p:nvPr/>
            </p:nvSpPr>
            <p:spPr bwMode="auto">
              <a:xfrm>
                <a:off x="3717" y="3592"/>
                <a:ext cx="116" cy="1"/>
              </a:xfrm>
              <a:custGeom>
                <a:avLst/>
                <a:gdLst>
                  <a:gd name="T0" fmla="*/ 0 w 121"/>
                  <a:gd name="T1" fmla="*/ 3 w 121"/>
                  <a:gd name="T2" fmla="*/ 7 w 121"/>
                  <a:gd name="T3" fmla="*/ 10 w 121"/>
                  <a:gd name="T4" fmla="*/ 13 w 121"/>
                  <a:gd name="T5" fmla="*/ 16 w 121"/>
                  <a:gd name="T6" fmla="*/ 21 w 121"/>
                  <a:gd name="T7" fmla="*/ 24 w 121"/>
                  <a:gd name="T8" fmla="*/ 28 w 121"/>
                  <a:gd name="T9" fmla="*/ 31 w 121"/>
                  <a:gd name="T10" fmla="*/ 34 w 121"/>
                  <a:gd name="T11" fmla="*/ 37 w 121"/>
                  <a:gd name="T12" fmla="*/ 40 w 121"/>
                  <a:gd name="T13" fmla="*/ 44 w 121"/>
                  <a:gd name="T14" fmla="*/ 47 w 121"/>
                  <a:gd name="T15" fmla="*/ 50 w 121"/>
                  <a:gd name="T16" fmla="*/ 53 w 121"/>
                  <a:gd name="T17" fmla="*/ 56 w 121"/>
                  <a:gd name="T18" fmla="*/ 60 w 121"/>
                  <a:gd name="T19" fmla="*/ 65 w 121"/>
                  <a:gd name="T20" fmla="*/ 68 w 121"/>
                  <a:gd name="T21" fmla="*/ 71 w 121"/>
                  <a:gd name="T22" fmla="*/ 74 w 121"/>
                  <a:gd name="T23" fmla="*/ 77 w 121"/>
                  <a:gd name="T24" fmla="*/ 81 w 121"/>
                  <a:gd name="T25" fmla="*/ 84 w 121"/>
                  <a:gd name="T26" fmla="*/ 87 w 121"/>
                  <a:gd name="T27" fmla="*/ 90 w 121"/>
                  <a:gd name="T28" fmla="*/ 93 w 121"/>
                  <a:gd name="T29" fmla="*/ 97 w 121"/>
                  <a:gd name="T30" fmla="*/ 100 w 121"/>
                  <a:gd name="T31" fmla="*/ 105 w 121"/>
                  <a:gd name="T32" fmla="*/ 108 w 121"/>
                  <a:gd name="T33" fmla="*/ 111 w 121"/>
                  <a:gd name="T34" fmla="*/ 114 w 121"/>
                  <a:gd name="T35" fmla="*/ 117 w 121"/>
                  <a:gd name="T36" fmla="*/ 121 w 12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</a:cxnLst>
                <a:rect l="0" t="0" r="r" b="b"/>
                <a:pathLst>
                  <a:path w="121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8" y="0"/>
                    </a:lnTo>
                    <a:lnTo>
                      <a:pt x="31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4" y="0"/>
                    </a:lnTo>
                    <a:lnTo>
                      <a:pt x="47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60" y="0"/>
                    </a:lnTo>
                    <a:lnTo>
                      <a:pt x="65" y="0"/>
                    </a:lnTo>
                    <a:lnTo>
                      <a:pt x="68" y="0"/>
                    </a:lnTo>
                    <a:lnTo>
                      <a:pt x="71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1" y="0"/>
                    </a:lnTo>
                    <a:lnTo>
                      <a:pt x="84" y="0"/>
                    </a:lnTo>
                    <a:lnTo>
                      <a:pt x="87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97" y="0"/>
                    </a:lnTo>
                    <a:lnTo>
                      <a:pt x="100" y="0"/>
                    </a:lnTo>
                    <a:lnTo>
                      <a:pt x="105" y="0"/>
                    </a:lnTo>
                    <a:lnTo>
                      <a:pt x="108" y="0"/>
                    </a:lnTo>
                    <a:lnTo>
                      <a:pt x="111" y="0"/>
                    </a:lnTo>
                    <a:lnTo>
                      <a:pt x="114" y="0"/>
                    </a:lnTo>
                    <a:lnTo>
                      <a:pt x="117" y="0"/>
                    </a:lnTo>
                    <a:lnTo>
                      <a:pt x="121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Line 829"/>
              <p:cNvSpPr>
                <a:spLocks noChangeShapeType="1"/>
              </p:cNvSpPr>
              <p:nvPr/>
            </p:nvSpPr>
            <p:spPr bwMode="auto">
              <a:xfrm flipV="1">
                <a:off x="3833" y="3591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830"/>
              <p:cNvSpPr>
                <a:spLocks/>
              </p:cNvSpPr>
              <p:nvPr/>
            </p:nvSpPr>
            <p:spPr bwMode="auto">
              <a:xfrm>
                <a:off x="3836" y="3591"/>
                <a:ext cx="65" cy="1"/>
              </a:xfrm>
              <a:custGeom>
                <a:avLst/>
                <a:gdLst>
                  <a:gd name="T0" fmla="*/ 0 w 67"/>
                  <a:gd name="T1" fmla="*/ 3 w 67"/>
                  <a:gd name="T2" fmla="*/ 6 w 67"/>
                  <a:gd name="T3" fmla="*/ 10 w 67"/>
                  <a:gd name="T4" fmla="*/ 13 w 67"/>
                  <a:gd name="T5" fmla="*/ 16 w 67"/>
                  <a:gd name="T6" fmla="*/ 19 w 67"/>
                  <a:gd name="T7" fmla="*/ 24 w 67"/>
                  <a:gd name="T8" fmla="*/ 27 w 67"/>
                  <a:gd name="T9" fmla="*/ 30 w 67"/>
                  <a:gd name="T10" fmla="*/ 34 w 67"/>
                  <a:gd name="T11" fmla="*/ 37 w 67"/>
                  <a:gd name="T12" fmla="*/ 40 w 67"/>
                  <a:gd name="T13" fmla="*/ 43 w 67"/>
                  <a:gd name="T14" fmla="*/ 46 w 67"/>
                  <a:gd name="T15" fmla="*/ 50 w 67"/>
                  <a:gd name="T16" fmla="*/ 53 w 67"/>
                  <a:gd name="T17" fmla="*/ 56 w 67"/>
                  <a:gd name="T18" fmla="*/ 59 w 67"/>
                  <a:gd name="T19" fmla="*/ 64 w 67"/>
                  <a:gd name="T20" fmla="*/ 67 w 6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</a:cxnLst>
                <a:rect l="0" t="0" r="r" b="b"/>
                <a:pathLst>
                  <a:path w="67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59" y="0"/>
                    </a:lnTo>
                    <a:lnTo>
                      <a:pt x="64" y="0"/>
                    </a:lnTo>
                    <a:lnTo>
                      <a:pt x="67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831"/>
              <p:cNvSpPr>
                <a:spLocks noChangeShapeType="1"/>
              </p:cNvSpPr>
              <p:nvPr/>
            </p:nvSpPr>
            <p:spPr bwMode="auto">
              <a:xfrm>
                <a:off x="3901" y="3591"/>
                <a:ext cx="4" cy="1"/>
              </a:xfrm>
              <a:prstGeom prst="line">
                <a:avLst/>
              </a:prstGeom>
              <a:noFill/>
              <a:ln w="23813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832"/>
              <p:cNvSpPr>
                <a:spLocks/>
              </p:cNvSpPr>
              <p:nvPr/>
            </p:nvSpPr>
            <p:spPr bwMode="auto">
              <a:xfrm>
                <a:off x="3905" y="3592"/>
                <a:ext cx="11" cy="1"/>
              </a:xfrm>
              <a:custGeom>
                <a:avLst/>
                <a:gdLst>
                  <a:gd name="T0" fmla="*/ 0 w 12"/>
                  <a:gd name="T1" fmla="*/ 3 w 12"/>
                  <a:gd name="T2" fmla="*/ 6 w 12"/>
                  <a:gd name="T3" fmla="*/ 9 w 12"/>
                  <a:gd name="T4" fmla="*/ 12 w 1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12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2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Line 833"/>
              <p:cNvSpPr>
                <a:spLocks noChangeShapeType="1"/>
              </p:cNvSpPr>
              <p:nvPr/>
            </p:nvSpPr>
            <p:spPr bwMode="auto">
              <a:xfrm>
                <a:off x="3916" y="3592"/>
                <a:ext cx="3" cy="3"/>
              </a:xfrm>
              <a:prstGeom prst="line">
                <a:avLst/>
              </a:prstGeom>
              <a:noFill/>
              <a:ln w="26988">
                <a:solidFill>
                  <a:srgbClr val="DD080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834"/>
              <p:cNvSpPr>
                <a:spLocks/>
              </p:cNvSpPr>
              <p:nvPr/>
            </p:nvSpPr>
            <p:spPr bwMode="auto">
              <a:xfrm>
                <a:off x="3920" y="3596"/>
                <a:ext cx="317" cy="1"/>
              </a:xfrm>
              <a:custGeom>
                <a:avLst/>
                <a:gdLst>
                  <a:gd name="T0" fmla="*/ 3 w 330"/>
                  <a:gd name="T1" fmla="*/ 9 w 330"/>
                  <a:gd name="T2" fmla="*/ 16 w 330"/>
                  <a:gd name="T3" fmla="*/ 24 w 330"/>
                  <a:gd name="T4" fmla="*/ 30 w 330"/>
                  <a:gd name="T5" fmla="*/ 37 w 330"/>
                  <a:gd name="T6" fmla="*/ 43 w 330"/>
                  <a:gd name="T7" fmla="*/ 49 w 330"/>
                  <a:gd name="T8" fmla="*/ 56 w 330"/>
                  <a:gd name="T9" fmla="*/ 64 w 330"/>
                  <a:gd name="T10" fmla="*/ 70 w 330"/>
                  <a:gd name="T11" fmla="*/ 77 w 330"/>
                  <a:gd name="T12" fmla="*/ 83 w 330"/>
                  <a:gd name="T13" fmla="*/ 90 w 330"/>
                  <a:gd name="T14" fmla="*/ 96 w 330"/>
                  <a:gd name="T15" fmla="*/ 104 w 330"/>
                  <a:gd name="T16" fmla="*/ 110 w 330"/>
                  <a:gd name="T17" fmla="*/ 117 w 330"/>
                  <a:gd name="T18" fmla="*/ 123 w 330"/>
                  <a:gd name="T19" fmla="*/ 130 w 330"/>
                  <a:gd name="T20" fmla="*/ 136 w 330"/>
                  <a:gd name="T21" fmla="*/ 144 w 330"/>
                  <a:gd name="T22" fmla="*/ 151 w 330"/>
                  <a:gd name="T23" fmla="*/ 157 w 330"/>
                  <a:gd name="T24" fmla="*/ 163 w 330"/>
                  <a:gd name="T25" fmla="*/ 170 w 330"/>
                  <a:gd name="T26" fmla="*/ 176 w 330"/>
                  <a:gd name="T27" fmla="*/ 183 w 330"/>
                  <a:gd name="T28" fmla="*/ 191 w 330"/>
                  <a:gd name="T29" fmla="*/ 197 w 330"/>
                  <a:gd name="T30" fmla="*/ 204 w 330"/>
                  <a:gd name="T31" fmla="*/ 210 w 330"/>
                  <a:gd name="T32" fmla="*/ 216 w 330"/>
                  <a:gd name="T33" fmla="*/ 223 w 330"/>
                  <a:gd name="T34" fmla="*/ 231 w 330"/>
                  <a:gd name="T35" fmla="*/ 237 w 330"/>
                  <a:gd name="T36" fmla="*/ 244 w 330"/>
                  <a:gd name="T37" fmla="*/ 250 w 330"/>
                  <a:gd name="T38" fmla="*/ 257 w 330"/>
                  <a:gd name="T39" fmla="*/ 263 w 330"/>
                  <a:gd name="T40" fmla="*/ 271 w 330"/>
                  <a:gd name="T41" fmla="*/ 277 w 330"/>
                  <a:gd name="T42" fmla="*/ 284 w 330"/>
                  <a:gd name="T43" fmla="*/ 290 w 330"/>
                  <a:gd name="T44" fmla="*/ 297 w 330"/>
                  <a:gd name="T45" fmla="*/ 303 w 330"/>
                  <a:gd name="T46" fmla="*/ 311 w 330"/>
                  <a:gd name="T47" fmla="*/ 318 w 330"/>
                  <a:gd name="T48" fmla="*/ 324 w 330"/>
                  <a:gd name="T49" fmla="*/ 330 w 33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  <a:cxn ang="0">
                    <a:pos x="T41" y="0"/>
                  </a:cxn>
                  <a:cxn ang="0">
                    <a:pos x="T42" y="0"/>
                  </a:cxn>
                  <a:cxn ang="0">
                    <a:pos x="T43" y="0"/>
                  </a:cxn>
                  <a:cxn ang="0">
                    <a:pos x="T44" y="0"/>
                  </a:cxn>
                  <a:cxn ang="0">
                    <a:pos x="T45" y="0"/>
                  </a:cxn>
                  <a:cxn ang="0">
                    <a:pos x="T46" y="0"/>
                  </a:cxn>
                  <a:cxn ang="0">
                    <a:pos x="T47" y="0"/>
                  </a:cxn>
                  <a:cxn ang="0">
                    <a:pos x="T48" y="0"/>
                  </a:cxn>
                  <a:cxn ang="0">
                    <a:pos x="T49" y="0"/>
                  </a:cxn>
                </a:cxnLst>
                <a:rect l="0" t="0" r="r" b="b"/>
                <a:pathLst>
                  <a:path w="330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6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3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49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61" y="0"/>
                    </a:lnTo>
                    <a:lnTo>
                      <a:pt x="64" y="0"/>
                    </a:lnTo>
                    <a:lnTo>
                      <a:pt x="67" y="0"/>
                    </a:lnTo>
                    <a:lnTo>
                      <a:pt x="70" y="0"/>
                    </a:lnTo>
                    <a:lnTo>
                      <a:pt x="73" y="0"/>
                    </a:lnTo>
                    <a:lnTo>
                      <a:pt x="77" y="0"/>
                    </a:lnTo>
                    <a:lnTo>
                      <a:pt x="80" y="0"/>
                    </a:lnTo>
                    <a:lnTo>
                      <a:pt x="83" y="0"/>
                    </a:lnTo>
                    <a:lnTo>
                      <a:pt x="86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96" y="0"/>
                    </a:lnTo>
                    <a:lnTo>
                      <a:pt x="99" y="0"/>
                    </a:lnTo>
                    <a:lnTo>
                      <a:pt x="104" y="0"/>
                    </a:lnTo>
                    <a:lnTo>
                      <a:pt x="107" y="0"/>
                    </a:lnTo>
                    <a:lnTo>
                      <a:pt x="110" y="0"/>
                    </a:lnTo>
                    <a:lnTo>
                      <a:pt x="114" y="0"/>
                    </a:lnTo>
                    <a:lnTo>
                      <a:pt x="117" y="0"/>
                    </a:lnTo>
                    <a:lnTo>
                      <a:pt x="120" y="0"/>
                    </a:lnTo>
                    <a:lnTo>
                      <a:pt x="123" y="0"/>
                    </a:lnTo>
                    <a:lnTo>
                      <a:pt x="126" y="0"/>
                    </a:lnTo>
                    <a:lnTo>
                      <a:pt x="130" y="0"/>
                    </a:lnTo>
                    <a:lnTo>
                      <a:pt x="133" y="0"/>
                    </a:lnTo>
                    <a:lnTo>
                      <a:pt x="136" y="0"/>
                    </a:lnTo>
                    <a:lnTo>
                      <a:pt x="139" y="0"/>
                    </a:lnTo>
                    <a:lnTo>
                      <a:pt x="144" y="0"/>
                    </a:lnTo>
                    <a:lnTo>
                      <a:pt x="147" y="0"/>
                    </a:lnTo>
                    <a:lnTo>
                      <a:pt x="151" y="0"/>
                    </a:lnTo>
                    <a:lnTo>
                      <a:pt x="154" y="0"/>
                    </a:lnTo>
                    <a:lnTo>
                      <a:pt x="157" y="0"/>
                    </a:lnTo>
                    <a:lnTo>
                      <a:pt x="160" y="0"/>
                    </a:lnTo>
                    <a:lnTo>
                      <a:pt x="163" y="0"/>
                    </a:lnTo>
                    <a:lnTo>
                      <a:pt x="167" y="0"/>
                    </a:lnTo>
                    <a:lnTo>
                      <a:pt x="170" y="0"/>
                    </a:lnTo>
                    <a:lnTo>
                      <a:pt x="173" y="0"/>
                    </a:lnTo>
                    <a:lnTo>
                      <a:pt x="176" y="0"/>
                    </a:lnTo>
                    <a:lnTo>
                      <a:pt x="179" y="0"/>
                    </a:lnTo>
                    <a:lnTo>
                      <a:pt x="183" y="0"/>
                    </a:lnTo>
                    <a:lnTo>
                      <a:pt x="187" y="0"/>
                    </a:lnTo>
                    <a:lnTo>
                      <a:pt x="191" y="0"/>
                    </a:lnTo>
                    <a:lnTo>
                      <a:pt x="194" y="0"/>
                    </a:lnTo>
                    <a:lnTo>
                      <a:pt x="197" y="0"/>
                    </a:lnTo>
                    <a:lnTo>
                      <a:pt x="200" y="0"/>
                    </a:lnTo>
                    <a:lnTo>
                      <a:pt x="204" y="0"/>
                    </a:lnTo>
                    <a:lnTo>
                      <a:pt x="207" y="0"/>
                    </a:lnTo>
                    <a:lnTo>
                      <a:pt x="210" y="0"/>
                    </a:lnTo>
                    <a:lnTo>
                      <a:pt x="213" y="0"/>
                    </a:lnTo>
                    <a:lnTo>
                      <a:pt x="216" y="0"/>
                    </a:lnTo>
                    <a:lnTo>
                      <a:pt x="220" y="0"/>
                    </a:lnTo>
                    <a:lnTo>
                      <a:pt x="223" y="0"/>
                    </a:lnTo>
                    <a:lnTo>
                      <a:pt x="228" y="0"/>
                    </a:lnTo>
                    <a:lnTo>
                      <a:pt x="231" y="0"/>
                    </a:lnTo>
                    <a:lnTo>
                      <a:pt x="234" y="0"/>
                    </a:lnTo>
                    <a:lnTo>
                      <a:pt x="237" y="0"/>
                    </a:lnTo>
                    <a:lnTo>
                      <a:pt x="240" y="0"/>
                    </a:lnTo>
                    <a:lnTo>
                      <a:pt x="244" y="0"/>
                    </a:lnTo>
                    <a:lnTo>
                      <a:pt x="247" y="0"/>
                    </a:lnTo>
                    <a:lnTo>
                      <a:pt x="250" y="0"/>
                    </a:lnTo>
                    <a:lnTo>
                      <a:pt x="253" y="0"/>
                    </a:lnTo>
                    <a:lnTo>
                      <a:pt x="257" y="0"/>
                    </a:lnTo>
                    <a:lnTo>
                      <a:pt x="260" y="0"/>
                    </a:lnTo>
                    <a:lnTo>
                      <a:pt x="263" y="0"/>
                    </a:lnTo>
                    <a:lnTo>
                      <a:pt x="266" y="0"/>
                    </a:lnTo>
                    <a:lnTo>
                      <a:pt x="271" y="0"/>
                    </a:lnTo>
                    <a:lnTo>
                      <a:pt x="274" y="0"/>
                    </a:lnTo>
                    <a:lnTo>
                      <a:pt x="277" y="0"/>
                    </a:lnTo>
                    <a:lnTo>
                      <a:pt x="281" y="0"/>
                    </a:lnTo>
                    <a:lnTo>
                      <a:pt x="284" y="0"/>
                    </a:lnTo>
                    <a:lnTo>
                      <a:pt x="287" y="0"/>
                    </a:lnTo>
                    <a:lnTo>
                      <a:pt x="290" y="0"/>
                    </a:lnTo>
                    <a:lnTo>
                      <a:pt x="293" y="0"/>
                    </a:lnTo>
                    <a:lnTo>
                      <a:pt x="297" y="0"/>
                    </a:lnTo>
                    <a:lnTo>
                      <a:pt x="300" y="0"/>
                    </a:lnTo>
                    <a:lnTo>
                      <a:pt x="303" y="0"/>
                    </a:lnTo>
                    <a:lnTo>
                      <a:pt x="306" y="0"/>
                    </a:lnTo>
                    <a:lnTo>
                      <a:pt x="311" y="0"/>
                    </a:lnTo>
                    <a:lnTo>
                      <a:pt x="314" y="0"/>
                    </a:lnTo>
                    <a:lnTo>
                      <a:pt x="318" y="0"/>
                    </a:lnTo>
                    <a:lnTo>
                      <a:pt x="321" y="0"/>
                    </a:lnTo>
                    <a:lnTo>
                      <a:pt x="324" y="0"/>
                    </a:lnTo>
                    <a:lnTo>
                      <a:pt x="327" y="0"/>
                    </a:lnTo>
                    <a:lnTo>
                      <a:pt x="330" y="0"/>
                    </a:lnTo>
                  </a:path>
                </a:pathLst>
              </a:custGeom>
              <a:noFill/>
              <a:ln w="19050">
                <a:solidFill>
                  <a:srgbClr val="DD080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835"/>
              <p:cNvSpPr>
                <a:spLocks/>
              </p:cNvSpPr>
              <p:nvPr/>
            </p:nvSpPr>
            <p:spPr bwMode="auto">
              <a:xfrm>
                <a:off x="1513" y="3596"/>
                <a:ext cx="85" cy="1"/>
              </a:xfrm>
              <a:custGeom>
                <a:avLst/>
                <a:gdLst>
                  <a:gd name="T0" fmla="*/ 0 w 89"/>
                  <a:gd name="T1" fmla="*/ 3 w 89"/>
                  <a:gd name="T2" fmla="*/ 6 w 89"/>
                  <a:gd name="T3" fmla="*/ 9 w 89"/>
                  <a:gd name="T4" fmla="*/ 12 w 89"/>
                  <a:gd name="T5" fmla="*/ 16 w 89"/>
                  <a:gd name="T6" fmla="*/ 19 w 89"/>
                  <a:gd name="T7" fmla="*/ 24 w 89"/>
                  <a:gd name="T8" fmla="*/ 27 w 89"/>
                  <a:gd name="T9" fmla="*/ 30 w 89"/>
                  <a:gd name="T10" fmla="*/ 33 w 89"/>
                  <a:gd name="T11" fmla="*/ 36 w 89"/>
                  <a:gd name="T12" fmla="*/ 40 w 89"/>
                  <a:gd name="T13" fmla="*/ 43 w 89"/>
                  <a:gd name="T14" fmla="*/ 46 w 89"/>
                  <a:gd name="T15" fmla="*/ 49 w 89"/>
                  <a:gd name="T16" fmla="*/ 53 w 89"/>
                  <a:gd name="T17" fmla="*/ 56 w 89"/>
                  <a:gd name="T18" fmla="*/ 59 w 89"/>
                  <a:gd name="T19" fmla="*/ 64 w 89"/>
                  <a:gd name="T20" fmla="*/ 67 w 89"/>
                  <a:gd name="T21" fmla="*/ 70 w 89"/>
                  <a:gd name="T22" fmla="*/ 73 w 89"/>
                  <a:gd name="T23" fmla="*/ 77 w 89"/>
                  <a:gd name="T24" fmla="*/ 80 w 89"/>
                  <a:gd name="T25" fmla="*/ 83 w 89"/>
                  <a:gd name="T26" fmla="*/ 86 w 89"/>
                  <a:gd name="T27" fmla="*/ 89 w 8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</a:cxnLst>
                <a:rect l="0" t="0" r="r" b="b"/>
                <a:pathLst>
                  <a:path w="89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3" y="0"/>
                    </a:lnTo>
                    <a:lnTo>
                      <a:pt x="36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49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59" y="0"/>
                    </a:lnTo>
                    <a:lnTo>
                      <a:pt x="64" y="0"/>
                    </a:lnTo>
                    <a:lnTo>
                      <a:pt x="67" y="0"/>
                    </a:lnTo>
                    <a:lnTo>
                      <a:pt x="70" y="0"/>
                    </a:lnTo>
                    <a:lnTo>
                      <a:pt x="73" y="0"/>
                    </a:lnTo>
                    <a:lnTo>
                      <a:pt x="77" y="0"/>
                    </a:lnTo>
                    <a:lnTo>
                      <a:pt x="80" y="0"/>
                    </a:lnTo>
                    <a:lnTo>
                      <a:pt x="83" y="0"/>
                    </a:lnTo>
                    <a:lnTo>
                      <a:pt x="86" y="0"/>
                    </a:lnTo>
                    <a:lnTo>
                      <a:pt x="89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Line 836"/>
              <p:cNvSpPr>
                <a:spLocks noChangeShapeType="1"/>
              </p:cNvSpPr>
              <p:nvPr/>
            </p:nvSpPr>
            <p:spPr bwMode="auto">
              <a:xfrm flipV="1">
                <a:off x="1600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Freeform 837"/>
              <p:cNvSpPr>
                <a:spLocks/>
              </p:cNvSpPr>
              <p:nvPr/>
            </p:nvSpPr>
            <p:spPr bwMode="auto">
              <a:xfrm>
                <a:off x="1602" y="3594"/>
                <a:ext cx="14" cy="1"/>
              </a:xfrm>
              <a:custGeom>
                <a:avLst/>
                <a:gdLst>
                  <a:gd name="T0" fmla="*/ 0 w 14"/>
                  <a:gd name="T1" fmla="*/ 3 w 14"/>
                  <a:gd name="T2" fmla="*/ 6 w 14"/>
                  <a:gd name="T3" fmla="*/ 9 w 14"/>
                  <a:gd name="T4" fmla="*/ 14 w 1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14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4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Line 838"/>
              <p:cNvSpPr>
                <a:spLocks noChangeShapeType="1"/>
              </p:cNvSpPr>
              <p:nvPr/>
            </p:nvSpPr>
            <p:spPr bwMode="auto">
              <a:xfrm>
                <a:off x="1616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839"/>
              <p:cNvSpPr>
                <a:spLocks/>
              </p:cNvSpPr>
              <p:nvPr/>
            </p:nvSpPr>
            <p:spPr bwMode="auto">
              <a:xfrm>
                <a:off x="1618" y="3596"/>
                <a:ext cx="109" cy="1"/>
              </a:xfrm>
              <a:custGeom>
                <a:avLst/>
                <a:gdLst>
                  <a:gd name="T0" fmla="*/ 0 w 113"/>
                  <a:gd name="T1" fmla="*/ 4 w 113"/>
                  <a:gd name="T2" fmla="*/ 7 w 113"/>
                  <a:gd name="T3" fmla="*/ 10 w 113"/>
                  <a:gd name="T4" fmla="*/ 13 w 113"/>
                  <a:gd name="T5" fmla="*/ 16 w 113"/>
                  <a:gd name="T6" fmla="*/ 20 w 113"/>
                  <a:gd name="T7" fmla="*/ 23 w 113"/>
                  <a:gd name="T8" fmla="*/ 26 w 113"/>
                  <a:gd name="T9" fmla="*/ 29 w 113"/>
                  <a:gd name="T10" fmla="*/ 32 w 113"/>
                  <a:gd name="T11" fmla="*/ 37 w 113"/>
                  <a:gd name="T12" fmla="*/ 40 w 113"/>
                  <a:gd name="T13" fmla="*/ 44 w 113"/>
                  <a:gd name="T14" fmla="*/ 47 w 113"/>
                  <a:gd name="T15" fmla="*/ 50 w 113"/>
                  <a:gd name="T16" fmla="*/ 53 w 113"/>
                  <a:gd name="T17" fmla="*/ 57 w 113"/>
                  <a:gd name="T18" fmla="*/ 60 w 113"/>
                  <a:gd name="T19" fmla="*/ 63 w 113"/>
                  <a:gd name="T20" fmla="*/ 66 w 113"/>
                  <a:gd name="T21" fmla="*/ 69 w 113"/>
                  <a:gd name="T22" fmla="*/ 73 w 113"/>
                  <a:gd name="T23" fmla="*/ 76 w 113"/>
                  <a:gd name="T24" fmla="*/ 81 w 113"/>
                  <a:gd name="T25" fmla="*/ 84 w 113"/>
                  <a:gd name="T26" fmla="*/ 87 w 113"/>
                  <a:gd name="T27" fmla="*/ 90 w 113"/>
                  <a:gd name="T28" fmla="*/ 93 w 113"/>
                  <a:gd name="T29" fmla="*/ 97 w 113"/>
                  <a:gd name="T30" fmla="*/ 100 w 113"/>
                  <a:gd name="T31" fmla="*/ 103 w 113"/>
                  <a:gd name="T32" fmla="*/ 106 w 113"/>
                  <a:gd name="T33" fmla="*/ 109 w 113"/>
                  <a:gd name="T34" fmla="*/ 113 w 11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</a:cxnLst>
                <a:rect l="0" t="0" r="r" b="b"/>
                <a:pathLst>
                  <a:path w="113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20" y="0"/>
                    </a:lnTo>
                    <a:lnTo>
                      <a:pt x="23" y="0"/>
                    </a:lnTo>
                    <a:lnTo>
                      <a:pt x="26" y="0"/>
                    </a:lnTo>
                    <a:lnTo>
                      <a:pt x="29" y="0"/>
                    </a:lnTo>
                    <a:lnTo>
                      <a:pt x="32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4" y="0"/>
                    </a:lnTo>
                    <a:lnTo>
                      <a:pt x="47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7" y="0"/>
                    </a:lnTo>
                    <a:lnTo>
                      <a:pt x="60" y="0"/>
                    </a:lnTo>
                    <a:lnTo>
                      <a:pt x="63" y="0"/>
                    </a:lnTo>
                    <a:lnTo>
                      <a:pt x="66" y="0"/>
                    </a:lnTo>
                    <a:lnTo>
                      <a:pt x="69" y="0"/>
                    </a:lnTo>
                    <a:lnTo>
                      <a:pt x="73" y="0"/>
                    </a:lnTo>
                    <a:lnTo>
                      <a:pt x="76" y="0"/>
                    </a:lnTo>
                    <a:lnTo>
                      <a:pt x="81" y="0"/>
                    </a:lnTo>
                    <a:lnTo>
                      <a:pt x="84" y="0"/>
                    </a:lnTo>
                    <a:lnTo>
                      <a:pt x="87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97" y="0"/>
                    </a:lnTo>
                    <a:lnTo>
                      <a:pt x="100" y="0"/>
                    </a:lnTo>
                    <a:lnTo>
                      <a:pt x="103" y="0"/>
                    </a:lnTo>
                    <a:lnTo>
                      <a:pt x="106" y="0"/>
                    </a:lnTo>
                    <a:lnTo>
                      <a:pt x="109" y="0"/>
                    </a:lnTo>
                    <a:lnTo>
                      <a:pt x="113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840"/>
              <p:cNvSpPr>
                <a:spLocks noChangeShapeType="1"/>
              </p:cNvSpPr>
              <p:nvPr/>
            </p:nvSpPr>
            <p:spPr bwMode="auto">
              <a:xfrm flipV="1">
                <a:off x="1728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841"/>
              <p:cNvSpPr>
                <a:spLocks/>
              </p:cNvSpPr>
              <p:nvPr/>
            </p:nvSpPr>
            <p:spPr bwMode="auto">
              <a:xfrm>
                <a:off x="1730" y="3594"/>
                <a:ext cx="10" cy="1"/>
              </a:xfrm>
              <a:custGeom>
                <a:avLst/>
                <a:gdLst>
                  <a:gd name="T0" fmla="*/ 0 w 11"/>
                  <a:gd name="T1" fmla="*/ 5 w 11"/>
                  <a:gd name="T2" fmla="*/ 8 w 11"/>
                  <a:gd name="T3" fmla="*/ 11 w 1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1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  <a:lnTo>
                      <a:pt x="11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842"/>
              <p:cNvSpPr>
                <a:spLocks noChangeShapeType="1"/>
              </p:cNvSpPr>
              <p:nvPr/>
            </p:nvSpPr>
            <p:spPr bwMode="auto">
              <a:xfrm flipV="1">
                <a:off x="1740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843"/>
              <p:cNvSpPr>
                <a:spLocks/>
              </p:cNvSpPr>
              <p:nvPr/>
            </p:nvSpPr>
            <p:spPr bwMode="auto">
              <a:xfrm>
                <a:off x="1743" y="3592"/>
                <a:ext cx="13" cy="1"/>
              </a:xfrm>
              <a:custGeom>
                <a:avLst/>
                <a:gdLst>
                  <a:gd name="T0" fmla="*/ 0 w 13"/>
                  <a:gd name="T1" fmla="*/ 4 w 13"/>
                  <a:gd name="T2" fmla="*/ 7 w 13"/>
                  <a:gd name="T3" fmla="*/ 10 w 13"/>
                  <a:gd name="T4" fmla="*/ 13 w 1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13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Line 844"/>
              <p:cNvSpPr>
                <a:spLocks noChangeShapeType="1"/>
              </p:cNvSpPr>
              <p:nvPr/>
            </p:nvSpPr>
            <p:spPr bwMode="auto">
              <a:xfrm flipV="1">
                <a:off x="1756" y="3591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Line 845"/>
              <p:cNvSpPr>
                <a:spLocks noChangeShapeType="1"/>
              </p:cNvSpPr>
              <p:nvPr/>
            </p:nvSpPr>
            <p:spPr bwMode="auto">
              <a:xfrm>
                <a:off x="1759" y="3591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Line 846"/>
              <p:cNvSpPr>
                <a:spLocks noChangeShapeType="1"/>
              </p:cNvSpPr>
              <p:nvPr/>
            </p:nvSpPr>
            <p:spPr bwMode="auto">
              <a:xfrm flipV="1">
                <a:off x="1762" y="3589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Line 847"/>
              <p:cNvSpPr>
                <a:spLocks noChangeShapeType="1"/>
              </p:cNvSpPr>
              <p:nvPr/>
            </p:nvSpPr>
            <p:spPr bwMode="auto">
              <a:xfrm>
                <a:off x="1765" y="3589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Line 848"/>
              <p:cNvSpPr>
                <a:spLocks noChangeShapeType="1"/>
              </p:cNvSpPr>
              <p:nvPr/>
            </p:nvSpPr>
            <p:spPr bwMode="auto">
              <a:xfrm flipV="1">
                <a:off x="1768" y="3587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849"/>
              <p:cNvSpPr>
                <a:spLocks/>
              </p:cNvSpPr>
              <p:nvPr/>
            </p:nvSpPr>
            <p:spPr bwMode="auto">
              <a:xfrm>
                <a:off x="1771" y="3567"/>
                <a:ext cx="8" cy="20"/>
              </a:xfrm>
              <a:custGeom>
                <a:avLst/>
                <a:gdLst>
                  <a:gd name="T0" fmla="*/ 0 w 8"/>
                  <a:gd name="T1" fmla="*/ 21 h 21"/>
                  <a:gd name="T2" fmla="*/ 5 w 8"/>
                  <a:gd name="T3" fmla="*/ 0 h 21"/>
                  <a:gd name="T4" fmla="*/ 8 w 8"/>
                  <a:gd name="T5" fmla="*/ 16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" h="21">
                    <a:moveTo>
                      <a:pt x="0" y="21"/>
                    </a:moveTo>
                    <a:lnTo>
                      <a:pt x="5" y="0"/>
                    </a:lnTo>
                    <a:lnTo>
                      <a:pt x="8" y="16"/>
                    </a:lnTo>
                  </a:path>
                </a:pathLst>
              </a:custGeom>
              <a:noFill/>
              <a:ln w="20638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850"/>
              <p:cNvSpPr>
                <a:spLocks/>
              </p:cNvSpPr>
              <p:nvPr/>
            </p:nvSpPr>
            <p:spPr bwMode="auto">
              <a:xfrm>
                <a:off x="1779" y="3583"/>
                <a:ext cx="9" cy="9"/>
              </a:xfrm>
              <a:custGeom>
                <a:avLst/>
                <a:gdLst>
                  <a:gd name="T0" fmla="*/ 0 w 10"/>
                  <a:gd name="T1" fmla="*/ 0 h 10"/>
                  <a:gd name="T2" fmla="*/ 4 w 10"/>
                  <a:gd name="T3" fmla="*/ 7 h 10"/>
                  <a:gd name="T4" fmla="*/ 7 w 10"/>
                  <a:gd name="T5" fmla="*/ 9 h 10"/>
                  <a:gd name="T6" fmla="*/ 10 w 10"/>
                  <a:gd name="T7" fmla="*/ 1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" h="10">
                    <a:moveTo>
                      <a:pt x="0" y="0"/>
                    </a:moveTo>
                    <a:lnTo>
                      <a:pt x="4" y="7"/>
                    </a:lnTo>
                    <a:lnTo>
                      <a:pt x="7" y="9"/>
                    </a:lnTo>
                    <a:lnTo>
                      <a:pt x="10" y="10"/>
                    </a:lnTo>
                  </a:path>
                </a:pathLst>
              </a:custGeom>
              <a:noFill/>
              <a:ln w="23813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Line 851"/>
              <p:cNvSpPr>
                <a:spLocks noChangeShapeType="1"/>
              </p:cNvSpPr>
              <p:nvPr/>
            </p:nvSpPr>
            <p:spPr bwMode="auto">
              <a:xfrm>
                <a:off x="1788" y="3592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Line 852"/>
              <p:cNvSpPr>
                <a:spLocks noChangeShapeType="1"/>
              </p:cNvSpPr>
              <p:nvPr/>
            </p:nvSpPr>
            <p:spPr bwMode="auto">
              <a:xfrm>
                <a:off x="1791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Line 853"/>
              <p:cNvSpPr>
                <a:spLocks noChangeShapeType="1"/>
              </p:cNvSpPr>
              <p:nvPr/>
            </p:nvSpPr>
            <p:spPr bwMode="auto">
              <a:xfrm>
                <a:off x="1794" y="3594"/>
                <a:ext cx="4" cy="1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Line 854"/>
              <p:cNvSpPr>
                <a:spLocks noChangeShapeType="1"/>
              </p:cNvSpPr>
              <p:nvPr/>
            </p:nvSpPr>
            <p:spPr bwMode="auto">
              <a:xfrm>
                <a:off x="1798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Line 855"/>
              <p:cNvSpPr>
                <a:spLocks noChangeShapeType="1"/>
              </p:cNvSpPr>
              <p:nvPr/>
            </p:nvSpPr>
            <p:spPr bwMode="auto">
              <a:xfrm>
                <a:off x="1804" y="359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Line 856"/>
              <p:cNvSpPr>
                <a:spLocks noChangeShapeType="1"/>
              </p:cNvSpPr>
              <p:nvPr/>
            </p:nvSpPr>
            <p:spPr bwMode="auto">
              <a:xfrm>
                <a:off x="1807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Freeform 857"/>
              <p:cNvSpPr>
                <a:spLocks/>
              </p:cNvSpPr>
              <p:nvPr/>
            </p:nvSpPr>
            <p:spPr bwMode="auto">
              <a:xfrm>
                <a:off x="1809" y="3596"/>
                <a:ext cx="193" cy="1"/>
              </a:xfrm>
              <a:custGeom>
                <a:avLst/>
                <a:gdLst>
                  <a:gd name="T0" fmla="*/ 0 w 201"/>
                  <a:gd name="T1" fmla="*/ 5 w 201"/>
                  <a:gd name="T2" fmla="*/ 8 w 201"/>
                  <a:gd name="T3" fmla="*/ 12 w 201"/>
                  <a:gd name="T4" fmla="*/ 15 w 201"/>
                  <a:gd name="T5" fmla="*/ 18 w 201"/>
                  <a:gd name="T6" fmla="*/ 21 w 201"/>
                  <a:gd name="T7" fmla="*/ 25 w 201"/>
                  <a:gd name="T8" fmla="*/ 28 w 201"/>
                  <a:gd name="T9" fmla="*/ 31 w 201"/>
                  <a:gd name="T10" fmla="*/ 34 w 201"/>
                  <a:gd name="T11" fmla="*/ 37 w 201"/>
                  <a:gd name="T12" fmla="*/ 41 w 201"/>
                  <a:gd name="T13" fmla="*/ 44 w 201"/>
                  <a:gd name="T14" fmla="*/ 49 w 201"/>
                  <a:gd name="T15" fmla="*/ 52 w 201"/>
                  <a:gd name="T16" fmla="*/ 55 w 201"/>
                  <a:gd name="T17" fmla="*/ 58 w 201"/>
                  <a:gd name="T18" fmla="*/ 61 w 201"/>
                  <a:gd name="T19" fmla="*/ 65 w 201"/>
                  <a:gd name="T20" fmla="*/ 68 w 201"/>
                  <a:gd name="T21" fmla="*/ 71 w 201"/>
                  <a:gd name="T22" fmla="*/ 74 w 201"/>
                  <a:gd name="T23" fmla="*/ 77 w 201"/>
                  <a:gd name="T24" fmla="*/ 81 w 201"/>
                  <a:gd name="T25" fmla="*/ 84 w 201"/>
                  <a:gd name="T26" fmla="*/ 89 w 201"/>
                  <a:gd name="T27" fmla="*/ 92 w 201"/>
                  <a:gd name="T28" fmla="*/ 95 w 201"/>
                  <a:gd name="T29" fmla="*/ 98 w 201"/>
                  <a:gd name="T30" fmla="*/ 102 w 201"/>
                  <a:gd name="T31" fmla="*/ 105 w 201"/>
                  <a:gd name="T32" fmla="*/ 108 w 201"/>
                  <a:gd name="T33" fmla="*/ 111 w 201"/>
                  <a:gd name="T34" fmla="*/ 114 w 201"/>
                  <a:gd name="T35" fmla="*/ 118 w 201"/>
                  <a:gd name="T36" fmla="*/ 121 w 201"/>
                  <a:gd name="T37" fmla="*/ 124 w 201"/>
                  <a:gd name="T38" fmla="*/ 127 w 201"/>
                  <a:gd name="T39" fmla="*/ 132 w 201"/>
                  <a:gd name="T40" fmla="*/ 135 w 201"/>
                  <a:gd name="T41" fmla="*/ 139 w 201"/>
                  <a:gd name="T42" fmla="*/ 142 w 201"/>
                  <a:gd name="T43" fmla="*/ 145 w 201"/>
                  <a:gd name="T44" fmla="*/ 148 w 201"/>
                  <a:gd name="T45" fmla="*/ 151 w 201"/>
                  <a:gd name="T46" fmla="*/ 155 w 201"/>
                  <a:gd name="T47" fmla="*/ 158 w 201"/>
                  <a:gd name="T48" fmla="*/ 161 w 201"/>
                  <a:gd name="T49" fmla="*/ 164 w 201"/>
                  <a:gd name="T50" fmla="*/ 167 w 201"/>
                  <a:gd name="T51" fmla="*/ 172 w 201"/>
                  <a:gd name="T52" fmla="*/ 175 w 201"/>
                  <a:gd name="T53" fmla="*/ 179 w 201"/>
                  <a:gd name="T54" fmla="*/ 182 w 201"/>
                  <a:gd name="T55" fmla="*/ 185 w 201"/>
                  <a:gd name="T56" fmla="*/ 188 w 201"/>
                  <a:gd name="T57" fmla="*/ 191 w 201"/>
                  <a:gd name="T58" fmla="*/ 195 w 201"/>
                  <a:gd name="T59" fmla="*/ 198 w 201"/>
                  <a:gd name="T60" fmla="*/ 201 w 20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  <a:cxn ang="0">
                    <a:pos x="T41" y="0"/>
                  </a:cxn>
                  <a:cxn ang="0">
                    <a:pos x="T42" y="0"/>
                  </a:cxn>
                  <a:cxn ang="0">
                    <a:pos x="T43" y="0"/>
                  </a:cxn>
                  <a:cxn ang="0">
                    <a:pos x="T44" y="0"/>
                  </a:cxn>
                  <a:cxn ang="0">
                    <a:pos x="T45" y="0"/>
                  </a:cxn>
                  <a:cxn ang="0">
                    <a:pos x="T46" y="0"/>
                  </a:cxn>
                  <a:cxn ang="0">
                    <a:pos x="T47" y="0"/>
                  </a:cxn>
                  <a:cxn ang="0">
                    <a:pos x="T48" y="0"/>
                  </a:cxn>
                  <a:cxn ang="0">
                    <a:pos x="T49" y="0"/>
                  </a:cxn>
                  <a:cxn ang="0">
                    <a:pos x="T50" y="0"/>
                  </a:cxn>
                  <a:cxn ang="0">
                    <a:pos x="T51" y="0"/>
                  </a:cxn>
                  <a:cxn ang="0">
                    <a:pos x="T52" y="0"/>
                  </a:cxn>
                  <a:cxn ang="0">
                    <a:pos x="T53" y="0"/>
                  </a:cxn>
                  <a:cxn ang="0">
                    <a:pos x="T54" y="0"/>
                  </a:cxn>
                  <a:cxn ang="0">
                    <a:pos x="T55" y="0"/>
                  </a:cxn>
                  <a:cxn ang="0">
                    <a:pos x="T56" y="0"/>
                  </a:cxn>
                  <a:cxn ang="0">
                    <a:pos x="T57" y="0"/>
                  </a:cxn>
                  <a:cxn ang="0">
                    <a:pos x="T58" y="0"/>
                  </a:cxn>
                  <a:cxn ang="0">
                    <a:pos x="T59" y="0"/>
                  </a:cxn>
                  <a:cxn ang="0">
                    <a:pos x="T60" y="0"/>
                  </a:cxn>
                </a:cxnLst>
                <a:rect l="0" t="0" r="r" b="b"/>
                <a:pathLst>
                  <a:path w="201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0"/>
                    </a:lnTo>
                    <a:lnTo>
                      <a:pt x="25" y="0"/>
                    </a:lnTo>
                    <a:lnTo>
                      <a:pt x="28" y="0"/>
                    </a:lnTo>
                    <a:lnTo>
                      <a:pt x="31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1" y="0"/>
                    </a:lnTo>
                    <a:lnTo>
                      <a:pt x="44" y="0"/>
                    </a:lnTo>
                    <a:lnTo>
                      <a:pt x="49" y="0"/>
                    </a:lnTo>
                    <a:lnTo>
                      <a:pt x="52" y="0"/>
                    </a:lnTo>
                    <a:lnTo>
                      <a:pt x="55" y="0"/>
                    </a:lnTo>
                    <a:lnTo>
                      <a:pt x="58" y="0"/>
                    </a:lnTo>
                    <a:lnTo>
                      <a:pt x="61" y="0"/>
                    </a:lnTo>
                    <a:lnTo>
                      <a:pt x="65" y="0"/>
                    </a:lnTo>
                    <a:lnTo>
                      <a:pt x="68" y="0"/>
                    </a:lnTo>
                    <a:lnTo>
                      <a:pt x="71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1" y="0"/>
                    </a:lnTo>
                    <a:lnTo>
                      <a:pt x="84" y="0"/>
                    </a:lnTo>
                    <a:lnTo>
                      <a:pt x="89" y="0"/>
                    </a:lnTo>
                    <a:lnTo>
                      <a:pt x="92" y="0"/>
                    </a:lnTo>
                    <a:lnTo>
                      <a:pt x="95" y="0"/>
                    </a:lnTo>
                    <a:lnTo>
                      <a:pt x="98" y="0"/>
                    </a:lnTo>
                    <a:lnTo>
                      <a:pt x="102" y="0"/>
                    </a:lnTo>
                    <a:lnTo>
                      <a:pt x="105" y="0"/>
                    </a:lnTo>
                    <a:lnTo>
                      <a:pt x="108" y="0"/>
                    </a:lnTo>
                    <a:lnTo>
                      <a:pt x="111" y="0"/>
                    </a:lnTo>
                    <a:lnTo>
                      <a:pt x="114" y="0"/>
                    </a:lnTo>
                    <a:lnTo>
                      <a:pt x="118" y="0"/>
                    </a:lnTo>
                    <a:lnTo>
                      <a:pt x="121" y="0"/>
                    </a:lnTo>
                    <a:lnTo>
                      <a:pt x="124" y="0"/>
                    </a:lnTo>
                    <a:lnTo>
                      <a:pt x="127" y="0"/>
                    </a:lnTo>
                    <a:lnTo>
                      <a:pt x="132" y="0"/>
                    </a:lnTo>
                    <a:lnTo>
                      <a:pt x="135" y="0"/>
                    </a:lnTo>
                    <a:lnTo>
                      <a:pt x="139" y="0"/>
                    </a:lnTo>
                    <a:lnTo>
                      <a:pt x="142" y="0"/>
                    </a:lnTo>
                    <a:lnTo>
                      <a:pt x="145" y="0"/>
                    </a:lnTo>
                    <a:lnTo>
                      <a:pt x="148" y="0"/>
                    </a:lnTo>
                    <a:lnTo>
                      <a:pt x="151" y="0"/>
                    </a:lnTo>
                    <a:lnTo>
                      <a:pt x="155" y="0"/>
                    </a:lnTo>
                    <a:lnTo>
                      <a:pt x="158" y="0"/>
                    </a:lnTo>
                    <a:lnTo>
                      <a:pt x="161" y="0"/>
                    </a:lnTo>
                    <a:lnTo>
                      <a:pt x="164" y="0"/>
                    </a:lnTo>
                    <a:lnTo>
                      <a:pt x="167" y="0"/>
                    </a:lnTo>
                    <a:lnTo>
                      <a:pt x="172" y="0"/>
                    </a:lnTo>
                    <a:lnTo>
                      <a:pt x="175" y="0"/>
                    </a:lnTo>
                    <a:lnTo>
                      <a:pt x="179" y="0"/>
                    </a:lnTo>
                    <a:lnTo>
                      <a:pt x="182" y="0"/>
                    </a:lnTo>
                    <a:lnTo>
                      <a:pt x="185" y="0"/>
                    </a:lnTo>
                    <a:lnTo>
                      <a:pt x="188" y="0"/>
                    </a:lnTo>
                    <a:lnTo>
                      <a:pt x="191" y="0"/>
                    </a:lnTo>
                    <a:lnTo>
                      <a:pt x="195" y="0"/>
                    </a:lnTo>
                    <a:lnTo>
                      <a:pt x="198" y="0"/>
                    </a:lnTo>
                    <a:lnTo>
                      <a:pt x="201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Line 858"/>
              <p:cNvSpPr>
                <a:spLocks noChangeShapeType="1"/>
              </p:cNvSpPr>
              <p:nvPr/>
            </p:nvSpPr>
            <p:spPr bwMode="auto">
              <a:xfrm flipV="1">
                <a:off x="2003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Freeform 859"/>
              <p:cNvSpPr>
                <a:spLocks/>
              </p:cNvSpPr>
              <p:nvPr/>
            </p:nvSpPr>
            <p:spPr bwMode="auto">
              <a:xfrm>
                <a:off x="2009" y="3596"/>
                <a:ext cx="38" cy="1"/>
              </a:xfrm>
              <a:custGeom>
                <a:avLst/>
                <a:gdLst>
                  <a:gd name="T0" fmla="*/ 0 w 40"/>
                  <a:gd name="T1" fmla="*/ 3 w 40"/>
                  <a:gd name="T2" fmla="*/ 8 w 40"/>
                  <a:gd name="T3" fmla="*/ 11 w 40"/>
                  <a:gd name="T4" fmla="*/ 14 w 40"/>
                  <a:gd name="T5" fmla="*/ 17 w 40"/>
                  <a:gd name="T6" fmla="*/ 20 w 40"/>
                  <a:gd name="T7" fmla="*/ 24 w 40"/>
                  <a:gd name="T8" fmla="*/ 27 w 40"/>
                  <a:gd name="T9" fmla="*/ 30 w 40"/>
                  <a:gd name="T10" fmla="*/ 33 w 40"/>
                  <a:gd name="T11" fmla="*/ 36 w 40"/>
                  <a:gd name="T1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3" y="0"/>
                    </a:lnTo>
                    <a:lnTo>
                      <a:pt x="8" y="0"/>
                    </a:lnTo>
                    <a:lnTo>
                      <a:pt x="11" y="0"/>
                    </a:lnTo>
                    <a:lnTo>
                      <a:pt x="14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3" y="0"/>
                    </a:lnTo>
                    <a:lnTo>
                      <a:pt x="36" y="0"/>
                    </a:lnTo>
                    <a:lnTo>
                      <a:pt x="40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Line 860"/>
              <p:cNvSpPr>
                <a:spLocks noChangeShapeType="1"/>
              </p:cNvSpPr>
              <p:nvPr/>
            </p:nvSpPr>
            <p:spPr bwMode="auto">
              <a:xfrm flipV="1">
                <a:off x="2047" y="3592"/>
                <a:ext cx="3" cy="3"/>
              </a:xfrm>
              <a:prstGeom prst="line">
                <a:avLst/>
              </a:prstGeom>
              <a:noFill/>
              <a:ln w="26988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Line 861"/>
              <p:cNvSpPr>
                <a:spLocks noChangeShapeType="1"/>
              </p:cNvSpPr>
              <p:nvPr/>
            </p:nvSpPr>
            <p:spPr bwMode="auto">
              <a:xfrm flipV="1">
                <a:off x="2050" y="3574"/>
                <a:ext cx="5" cy="18"/>
              </a:xfrm>
              <a:prstGeom prst="line">
                <a:avLst/>
              </a:prstGeom>
              <a:noFill/>
              <a:ln w="20638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862"/>
              <p:cNvSpPr>
                <a:spLocks/>
              </p:cNvSpPr>
              <p:nvPr/>
            </p:nvSpPr>
            <p:spPr bwMode="auto">
              <a:xfrm>
                <a:off x="2055" y="3574"/>
                <a:ext cx="9" cy="22"/>
              </a:xfrm>
              <a:custGeom>
                <a:avLst/>
                <a:gdLst>
                  <a:gd name="T0" fmla="*/ 0 w 9"/>
                  <a:gd name="T1" fmla="*/ 0 h 23"/>
                  <a:gd name="T2" fmla="*/ 3 w 9"/>
                  <a:gd name="T3" fmla="*/ 11 h 23"/>
                  <a:gd name="T4" fmla="*/ 6 w 9"/>
                  <a:gd name="T5" fmla="*/ 21 h 23"/>
                  <a:gd name="T6" fmla="*/ 9 w 9"/>
                  <a:gd name="T7" fmla="*/ 2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" h="23">
                    <a:moveTo>
                      <a:pt x="0" y="0"/>
                    </a:moveTo>
                    <a:lnTo>
                      <a:pt x="3" y="11"/>
                    </a:lnTo>
                    <a:lnTo>
                      <a:pt x="6" y="21"/>
                    </a:lnTo>
                    <a:lnTo>
                      <a:pt x="9" y="23"/>
                    </a:lnTo>
                  </a:path>
                </a:pathLst>
              </a:custGeom>
              <a:noFill/>
              <a:ln w="23813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Line 863"/>
              <p:cNvSpPr>
                <a:spLocks noChangeShapeType="1"/>
              </p:cNvSpPr>
              <p:nvPr/>
            </p:nvSpPr>
            <p:spPr bwMode="auto">
              <a:xfrm>
                <a:off x="2064" y="3596"/>
                <a:ext cx="4" cy="1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Line 864"/>
              <p:cNvSpPr>
                <a:spLocks noChangeShapeType="1"/>
              </p:cNvSpPr>
              <p:nvPr/>
            </p:nvSpPr>
            <p:spPr bwMode="auto">
              <a:xfrm flipV="1">
                <a:off x="2069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Freeform 865"/>
              <p:cNvSpPr>
                <a:spLocks/>
              </p:cNvSpPr>
              <p:nvPr/>
            </p:nvSpPr>
            <p:spPr bwMode="auto">
              <a:xfrm>
                <a:off x="2073" y="3596"/>
                <a:ext cx="6" cy="1"/>
              </a:xfrm>
              <a:custGeom>
                <a:avLst/>
                <a:gdLst>
                  <a:gd name="T0" fmla="*/ 0 w 6"/>
                  <a:gd name="T1" fmla="*/ 3 w 6"/>
                  <a:gd name="T2" fmla="*/ 6 w 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Line 866"/>
              <p:cNvSpPr>
                <a:spLocks noChangeShapeType="1"/>
              </p:cNvSpPr>
              <p:nvPr/>
            </p:nvSpPr>
            <p:spPr bwMode="auto">
              <a:xfrm flipV="1">
                <a:off x="2081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Line 867"/>
              <p:cNvSpPr>
                <a:spLocks noChangeShapeType="1"/>
              </p:cNvSpPr>
              <p:nvPr/>
            </p:nvSpPr>
            <p:spPr bwMode="auto">
              <a:xfrm flipV="1">
                <a:off x="2083" y="3589"/>
                <a:ext cx="3" cy="5"/>
              </a:xfrm>
              <a:prstGeom prst="line">
                <a:avLst/>
              </a:prstGeom>
              <a:noFill/>
              <a:ln w="26988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Line 868"/>
              <p:cNvSpPr>
                <a:spLocks noChangeShapeType="1"/>
              </p:cNvSpPr>
              <p:nvPr/>
            </p:nvSpPr>
            <p:spPr bwMode="auto">
              <a:xfrm>
                <a:off x="2086" y="3589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Line 869"/>
              <p:cNvSpPr>
                <a:spLocks noChangeShapeType="1"/>
              </p:cNvSpPr>
              <p:nvPr/>
            </p:nvSpPr>
            <p:spPr bwMode="auto">
              <a:xfrm>
                <a:off x="2089" y="3589"/>
                <a:ext cx="3" cy="3"/>
              </a:xfrm>
              <a:prstGeom prst="line">
                <a:avLst/>
              </a:prstGeom>
              <a:noFill/>
              <a:ln w="26988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Freeform 870"/>
              <p:cNvSpPr>
                <a:spLocks/>
              </p:cNvSpPr>
              <p:nvPr/>
            </p:nvSpPr>
            <p:spPr bwMode="auto">
              <a:xfrm>
                <a:off x="2092" y="3592"/>
                <a:ext cx="7" cy="4"/>
              </a:xfrm>
              <a:custGeom>
                <a:avLst/>
                <a:gdLst>
                  <a:gd name="T0" fmla="*/ 0 w 8"/>
                  <a:gd name="T1" fmla="*/ 0 h 4"/>
                  <a:gd name="T2" fmla="*/ 5 w 8"/>
                  <a:gd name="T3" fmla="*/ 2 h 4"/>
                  <a:gd name="T4" fmla="*/ 8 w 8"/>
                  <a:gd name="T5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" h="4">
                    <a:moveTo>
                      <a:pt x="0" y="0"/>
                    </a:moveTo>
                    <a:lnTo>
                      <a:pt x="5" y="2"/>
                    </a:lnTo>
                    <a:lnTo>
                      <a:pt x="8" y="4"/>
                    </a:lnTo>
                  </a:path>
                </a:pathLst>
              </a:custGeom>
              <a:noFill/>
              <a:ln w="23813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Freeform 871"/>
              <p:cNvSpPr>
                <a:spLocks/>
              </p:cNvSpPr>
              <p:nvPr/>
            </p:nvSpPr>
            <p:spPr bwMode="auto">
              <a:xfrm>
                <a:off x="2099" y="3596"/>
                <a:ext cx="16" cy="1"/>
              </a:xfrm>
              <a:custGeom>
                <a:avLst/>
                <a:gdLst>
                  <a:gd name="T0" fmla="*/ 0 w 16"/>
                  <a:gd name="T1" fmla="*/ 3 w 16"/>
                  <a:gd name="T2" fmla="*/ 7 w 16"/>
                  <a:gd name="T3" fmla="*/ 10 w 16"/>
                  <a:gd name="T4" fmla="*/ 13 w 16"/>
                  <a:gd name="T5" fmla="*/ 16 w 1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</a:cxnLst>
                <a:rect l="0" t="0" r="r" b="b"/>
                <a:pathLst>
                  <a:path w="16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Line 872"/>
              <p:cNvSpPr>
                <a:spLocks noChangeShapeType="1"/>
              </p:cNvSpPr>
              <p:nvPr/>
            </p:nvSpPr>
            <p:spPr bwMode="auto">
              <a:xfrm flipV="1">
                <a:off x="2116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Freeform 873"/>
              <p:cNvSpPr>
                <a:spLocks/>
              </p:cNvSpPr>
              <p:nvPr/>
            </p:nvSpPr>
            <p:spPr bwMode="auto">
              <a:xfrm>
                <a:off x="2121" y="3596"/>
                <a:ext cx="490" cy="1"/>
              </a:xfrm>
              <a:custGeom>
                <a:avLst/>
                <a:gdLst>
                  <a:gd name="T0" fmla="*/ 6 w 510"/>
                  <a:gd name="T1" fmla="*/ 17 w 510"/>
                  <a:gd name="T2" fmla="*/ 27 w 510"/>
                  <a:gd name="T3" fmla="*/ 37 w 510"/>
                  <a:gd name="T4" fmla="*/ 46 w 510"/>
                  <a:gd name="T5" fmla="*/ 58 w 510"/>
                  <a:gd name="T6" fmla="*/ 67 w 510"/>
                  <a:gd name="T7" fmla="*/ 77 w 510"/>
                  <a:gd name="T8" fmla="*/ 86 w 510"/>
                  <a:gd name="T9" fmla="*/ 98 w 510"/>
                  <a:gd name="T10" fmla="*/ 107 w 510"/>
                  <a:gd name="T11" fmla="*/ 117 w 510"/>
                  <a:gd name="T12" fmla="*/ 127 w 510"/>
                  <a:gd name="T13" fmla="*/ 136 w 510"/>
                  <a:gd name="T14" fmla="*/ 147 w 510"/>
                  <a:gd name="T15" fmla="*/ 157 w 510"/>
                  <a:gd name="T16" fmla="*/ 167 w 510"/>
                  <a:gd name="T17" fmla="*/ 176 w 510"/>
                  <a:gd name="T18" fmla="*/ 188 w 510"/>
                  <a:gd name="T19" fmla="*/ 197 w 510"/>
                  <a:gd name="T20" fmla="*/ 207 w 510"/>
                  <a:gd name="T21" fmla="*/ 217 w 510"/>
                  <a:gd name="T22" fmla="*/ 228 w 510"/>
                  <a:gd name="T23" fmla="*/ 237 w 510"/>
                  <a:gd name="T24" fmla="*/ 247 w 510"/>
                  <a:gd name="T25" fmla="*/ 257 w 510"/>
                  <a:gd name="T26" fmla="*/ 268 w 510"/>
                  <a:gd name="T27" fmla="*/ 278 w 510"/>
                  <a:gd name="T28" fmla="*/ 287 w 510"/>
                  <a:gd name="T29" fmla="*/ 297 w 510"/>
                  <a:gd name="T30" fmla="*/ 308 w 510"/>
                  <a:gd name="T31" fmla="*/ 318 w 510"/>
                  <a:gd name="T32" fmla="*/ 327 w 510"/>
                  <a:gd name="T33" fmla="*/ 337 w 510"/>
                  <a:gd name="T34" fmla="*/ 348 w 510"/>
                  <a:gd name="T35" fmla="*/ 358 w 510"/>
                  <a:gd name="T36" fmla="*/ 367 w 510"/>
                  <a:gd name="T37" fmla="*/ 377 w 510"/>
                  <a:gd name="T38" fmla="*/ 387 w 510"/>
                  <a:gd name="T39" fmla="*/ 398 w 510"/>
                  <a:gd name="T40" fmla="*/ 408 w 510"/>
                  <a:gd name="T41" fmla="*/ 417 w 510"/>
                  <a:gd name="T42" fmla="*/ 427 w 510"/>
                  <a:gd name="T43" fmla="*/ 438 w 510"/>
                  <a:gd name="T44" fmla="*/ 448 w 510"/>
                  <a:gd name="T45" fmla="*/ 457 w 510"/>
                  <a:gd name="T46" fmla="*/ 467 w 510"/>
                  <a:gd name="T47" fmla="*/ 478 w 510"/>
                  <a:gd name="T48" fmla="*/ 488 w 510"/>
                  <a:gd name="T49" fmla="*/ 498 w 510"/>
                  <a:gd name="T50" fmla="*/ 507 w 51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  <a:cxn ang="0">
                    <a:pos x="T41" y="0"/>
                  </a:cxn>
                  <a:cxn ang="0">
                    <a:pos x="T42" y="0"/>
                  </a:cxn>
                  <a:cxn ang="0">
                    <a:pos x="T43" y="0"/>
                  </a:cxn>
                  <a:cxn ang="0">
                    <a:pos x="T44" y="0"/>
                  </a:cxn>
                  <a:cxn ang="0">
                    <a:pos x="T45" y="0"/>
                  </a:cxn>
                  <a:cxn ang="0">
                    <a:pos x="T46" y="0"/>
                  </a:cxn>
                  <a:cxn ang="0">
                    <a:pos x="T47" y="0"/>
                  </a:cxn>
                  <a:cxn ang="0">
                    <a:pos x="T48" y="0"/>
                  </a:cxn>
                  <a:cxn ang="0">
                    <a:pos x="T49" y="0"/>
                  </a:cxn>
                  <a:cxn ang="0">
                    <a:pos x="T50" y="0"/>
                  </a:cxn>
                </a:cxnLst>
                <a:rect l="0" t="0" r="r" b="b"/>
                <a:pathLst>
                  <a:path w="510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4" y="0"/>
                    </a:lnTo>
                    <a:lnTo>
                      <a:pt x="17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3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8" y="0"/>
                    </a:lnTo>
                    <a:lnTo>
                      <a:pt x="61" y="0"/>
                    </a:lnTo>
                    <a:lnTo>
                      <a:pt x="64" y="0"/>
                    </a:lnTo>
                    <a:lnTo>
                      <a:pt x="67" y="0"/>
                    </a:lnTo>
                    <a:lnTo>
                      <a:pt x="70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0"/>
                    </a:lnTo>
                    <a:lnTo>
                      <a:pt x="83" y="0"/>
                    </a:lnTo>
                    <a:lnTo>
                      <a:pt x="86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98" y="0"/>
                    </a:lnTo>
                    <a:lnTo>
                      <a:pt x="101" y="0"/>
                    </a:lnTo>
                    <a:lnTo>
                      <a:pt x="104" y="0"/>
                    </a:lnTo>
                    <a:lnTo>
                      <a:pt x="107" y="0"/>
                    </a:lnTo>
                    <a:lnTo>
                      <a:pt x="111" y="0"/>
                    </a:lnTo>
                    <a:lnTo>
                      <a:pt x="114" y="0"/>
                    </a:lnTo>
                    <a:lnTo>
                      <a:pt x="117" y="0"/>
                    </a:lnTo>
                    <a:lnTo>
                      <a:pt x="120" y="0"/>
                    </a:lnTo>
                    <a:lnTo>
                      <a:pt x="123" y="0"/>
                    </a:lnTo>
                    <a:lnTo>
                      <a:pt x="127" y="0"/>
                    </a:lnTo>
                    <a:lnTo>
                      <a:pt x="130" y="0"/>
                    </a:lnTo>
                    <a:lnTo>
                      <a:pt x="133" y="0"/>
                    </a:lnTo>
                    <a:lnTo>
                      <a:pt x="136" y="0"/>
                    </a:lnTo>
                    <a:lnTo>
                      <a:pt x="141" y="0"/>
                    </a:lnTo>
                    <a:lnTo>
                      <a:pt x="144" y="0"/>
                    </a:lnTo>
                    <a:lnTo>
                      <a:pt x="147" y="0"/>
                    </a:lnTo>
                    <a:lnTo>
                      <a:pt x="151" y="0"/>
                    </a:lnTo>
                    <a:lnTo>
                      <a:pt x="154" y="0"/>
                    </a:lnTo>
                    <a:lnTo>
                      <a:pt x="157" y="0"/>
                    </a:lnTo>
                    <a:lnTo>
                      <a:pt x="160" y="0"/>
                    </a:lnTo>
                    <a:lnTo>
                      <a:pt x="164" y="0"/>
                    </a:lnTo>
                    <a:lnTo>
                      <a:pt x="167" y="0"/>
                    </a:lnTo>
                    <a:lnTo>
                      <a:pt x="170" y="0"/>
                    </a:lnTo>
                    <a:lnTo>
                      <a:pt x="173" y="0"/>
                    </a:lnTo>
                    <a:lnTo>
                      <a:pt x="176" y="0"/>
                    </a:lnTo>
                    <a:lnTo>
                      <a:pt x="181" y="0"/>
                    </a:lnTo>
                    <a:lnTo>
                      <a:pt x="184" y="0"/>
                    </a:lnTo>
                    <a:lnTo>
                      <a:pt x="188" y="0"/>
                    </a:lnTo>
                    <a:lnTo>
                      <a:pt x="191" y="0"/>
                    </a:lnTo>
                    <a:lnTo>
                      <a:pt x="194" y="0"/>
                    </a:lnTo>
                    <a:lnTo>
                      <a:pt x="197" y="0"/>
                    </a:lnTo>
                    <a:lnTo>
                      <a:pt x="200" y="0"/>
                    </a:lnTo>
                    <a:lnTo>
                      <a:pt x="204" y="0"/>
                    </a:lnTo>
                    <a:lnTo>
                      <a:pt x="207" y="0"/>
                    </a:lnTo>
                    <a:lnTo>
                      <a:pt x="210" y="0"/>
                    </a:lnTo>
                    <a:lnTo>
                      <a:pt x="213" y="0"/>
                    </a:lnTo>
                    <a:lnTo>
                      <a:pt x="217" y="0"/>
                    </a:lnTo>
                    <a:lnTo>
                      <a:pt x="220" y="0"/>
                    </a:lnTo>
                    <a:lnTo>
                      <a:pt x="225" y="0"/>
                    </a:lnTo>
                    <a:lnTo>
                      <a:pt x="228" y="0"/>
                    </a:lnTo>
                    <a:lnTo>
                      <a:pt x="231" y="0"/>
                    </a:lnTo>
                    <a:lnTo>
                      <a:pt x="234" y="0"/>
                    </a:lnTo>
                    <a:lnTo>
                      <a:pt x="237" y="0"/>
                    </a:lnTo>
                    <a:lnTo>
                      <a:pt x="241" y="0"/>
                    </a:lnTo>
                    <a:lnTo>
                      <a:pt x="244" y="0"/>
                    </a:lnTo>
                    <a:lnTo>
                      <a:pt x="247" y="0"/>
                    </a:lnTo>
                    <a:lnTo>
                      <a:pt x="250" y="0"/>
                    </a:lnTo>
                    <a:lnTo>
                      <a:pt x="253" y="0"/>
                    </a:lnTo>
                    <a:lnTo>
                      <a:pt x="257" y="0"/>
                    </a:lnTo>
                    <a:lnTo>
                      <a:pt x="260" y="0"/>
                    </a:lnTo>
                    <a:lnTo>
                      <a:pt x="265" y="0"/>
                    </a:lnTo>
                    <a:lnTo>
                      <a:pt x="268" y="0"/>
                    </a:lnTo>
                    <a:lnTo>
                      <a:pt x="271" y="0"/>
                    </a:lnTo>
                    <a:lnTo>
                      <a:pt x="274" y="0"/>
                    </a:lnTo>
                    <a:lnTo>
                      <a:pt x="278" y="0"/>
                    </a:lnTo>
                    <a:lnTo>
                      <a:pt x="281" y="0"/>
                    </a:lnTo>
                    <a:lnTo>
                      <a:pt x="284" y="0"/>
                    </a:lnTo>
                    <a:lnTo>
                      <a:pt x="287" y="0"/>
                    </a:lnTo>
                    <a:lnTo>
                      <a:pt x="290" y="0"/>
                    </a:lnTo>
                    <a:lnTo>
                      <a:pt x="294" y="0"/>
                    </a:lnTo>
                    <a:lnTo>
                      <a:pt x="297" y="0"/>
                    </a:lnTo>
                    <a:lnTo>
                      <a:pt x="300" y="0"/>
                    </a:lnTo>
                    <a:lnTo>
                      <a:pt x="303" y="0"/>
                    </a:lnTo>
                    <a:lnTo>
                      <a:pt x="308" y="0"/>
                    </a:lnTo>
                    <a:lnTo>
                      <a:pt x="311" y="0"/>
                    </a:lnTo>
                    <a:lnTo>
                      <a:pt x="314" y="0"/>
                    </a:lnTo>
                    <a:lnTo>
                      <a:pt x="318" y="0"/>
                    </a:lnTo>
                    <a:lnTo>
                      <a:pt x="321" y="0"/>
                    </a:lnTo>
                    <a:lnTo>
                      <a:pt x="324" y="0"/>
                    </a:lnTo>
                    <a:lnTo>
                      <a:pt x="327" y="0"/>
                    </a:lnTo>
                    <a:lnTo>
                      <a:pt x="331" y="0"/>
                    </a:lnTo>
                    <a:lnTo>
                      <a:pt x="334" y="0"/>
                    </a:lnTo>
                    <a:lnTo>
                      <a:pt x="337" y="0"/>
                    </a:lnTo>
                    <a:lnTo>
                      <a:pt x="340" y="0"/>
                    </a:lnTo>
                    <a:lnTo>
                      <a:pt x="343" y="0"/>
                    </a:lnTo>
                    <a:lnTo>
                      <a:pt x="348" y="0"/>
                    </a:lnTo>
                    <a:lnTo>
                      <a:pt x="351" y="0"/>
                    </a:lnTo>
                    <a:lnTo>
                      <a:pt x="355" y="0"/>
                    </a:lnTo>
                    <a:lnTo>
                      <a:pt x="358" y="0"/>
                    </a:lnTo>
                    <a:lnTo>
                      <a:pt x="361" y="0"/>
                    </a:lnTo>
                    <a:lnTo>
                      <a:pt x="364" y="0"/>
                    </a:lnTo>
                    <a:lnTo>
                      <a:pt x="367" y="0"/>
                    </a:lnTo>
                    <a:lnTo>
                      <a:pt x="371" y="0"/>
                    </a:lnTo>
                    <a:lnTo>
                      <a:pt x="374" y="0"/>
                    </a:lnTo>
                    <a:lnTo>
                      <a:pt x="377" y="0"/>
                    </a:lnTo>
                    <a:lnTo>
                      <a:pt x="380" y="0"/>
                    </a:lnTo>
                    <a:lnTo>
                      <a:pt x="384" y="0"/>
                    </a:lnTo>
                    <a:lnTo>
                      <a:pt x="387" y="0"/>
                    </a:lnTo>
                    <a:lnTo>
                      <a:pt x="392" y="0"/>
                    </a:lnTo>
                    <a:lnTo>
                      <a:pt x="395" y="0"/>
                    </a:lnTo>
                    <a:lnTo>
                      <a:pt x="398" y="0"/>
                    </a:lnTo>
                    <a:lnTo>
                      <a:pt x="401" y="0"/>
                    </a:lnTo>
                    <a:lnTo>
                      <a:pt x="404" y="0"/>
                    </a:lnTo>
                    <a:lnTo>
                      <a:pt x="408" y="0"/>
                    </a:lnTo>
                    <a:lnTo>
                      <a:pt x="411" y="0"/>
                    </a:lnTo>
                    <a:lnTo>
                      <a:pt x="414" y="0"/>
                    </a:lnTo>
                    <a:lnTo>
                      <a:pt x="417" y="0"/>
                    </a:lnTo>
                    <a:lnTo>
                      <a:pt x="420" y="0"/>
                    </a:lnTo>
                    <a:lnTo>
                      <a:pt x="424" y="0"/>
                    </a:lnTo>
                    <a:lnTo>
                      <a:pt x="427" y="0"/>
                    </a:lnTo>
                    <a:lnTo>
                      <a:pt x="432" y="0"/>
                    </a:lnTo>
                    <a:lnTo>
                      <a:pt x="435" y="0"/>
                    </a:lnTo>
                    <a:lnTo>
                      <a:pt x="438" y="0"/>
                    </a:lnTo>
                    <a:lnTo>
                      <a:pt x="441" y="0"/>
                    </a:lnTo>
                    <a:lnTo>
                      <a:pt x="445" y="0"/>
                    </a:lnTo>
                    <a:lnTo>
                      <a:pt x="448" y="0"/>
                    </a:lnTo>
                    <a:lnTo>
                      <a:pt x="451" y="0"/>
                    </a:lnTo>
                    <a:lnTo>
                      <a:pt x="454" y="0"/>
                    </a:lnTo>
                    <a:lnTo>
                      <a:pt x="457" y="0"/>
                    </a:lnTo>
                    <a:lnTo>
                      <a:pt x="461" y="0"/>
                    </a:lnTo>
                    <a:lnTo>
                      <a:pt x="464" y="0"/>
                    </a:lnTo>
                    <a:lnTo>
                      <a:pt x="467" y="0"/>
                    </a:lnTo>
                    <a:lnTo>
                      <a:pt x="470" y="0"/>
                    </a:lnTo>
                    <a:lnTo>
                      <a:pt x="475" y="0"/>
                    </a:lnTo>
                    <a:lnTo>
                      <a:pt x="478" y="0"/>
                    </a:lnTo>
                    <a:lnTo>
                      <a:pt x="481" y="0"/>
                    </a:lnTo>
                    <a:lnTo>
                      <a:pt x="485" y="0"/>
                    </a:lnTo>
                    <a:lnTo>
                      <a:pt x="488" y="0"/>
                    </a:lnTo>
                    <a:lnTo>
                      <a:pt x="491" y="0"/>
                    </a:lnTo>
                    <a:lnTo>
                      <a:pt x="494" y="0"/>
                    </a:lnTo>
                    <a:lnTo>
                      <a:pt x="498" y="0"/>
                    </a:lnTo>
                    <a:lnTo>
                      <a:pt x="501" y="0"/>
                    </a:lnTo>
                    <a:lnTo>
                      <a:pt x="504" y="0"/>
                    </a:lnTo>
                    <a:lnTo>
                      <a:pt x="507" y="0"/>
                    </a:lnTo>
                    <a:lnTo>
                      <a:pt x="510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Line 874"/>
              <p:cNvSpPr>
                <a:spLocks noChangeShapeType="1"/>
              </p:cNvSpPr>
              <p:nvPr/>
            </p:nvSpPr>
            <p:spPr bwMode="auto">
              <a:xfrm flipV="1">
                <a:off x="2613" y="3594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Freeform 875"/>
              <p:cNvSpPr>
                <a:spLocks/>
              </p:cNvSpPr>
              <p:nvPr/>
            </p:nvSpPr>
            <p:spPr bwMode="auto">
              <a:xfrm>
                <a:off x="2616" y="3594"/>
                <a:ext cx="37" cy="1"/>
              </a:xfrm>
              <a:custGeom>
                <a:avLst/>
                <a:gdLst>
                  <a:gd name="T0" fmla="*/ 0 w 39"/>
                  <a:gd name="T1" fmla="*/ 3 w 39"/>
                  <a:gd name="T2" fmla="*/ 7 w 39"/>
                  <a:gd name="T3" fmla="*/ 10 w 39"/>
                  <a:gd name="T4" fmla="*/ 13 w 39"/>
                  <a:gd name="T5" fmla="*/ 16 w 39"/>
                  <a:gd name="T6" fmla="*/ 19 w 39"/>
                  <a:gd name="T7" fmla="*/ 23 w 39"/>
                  <a:gd name="T8" fmla="*/ 26 w 39"/>
                  <a:gd name="T9" fmla="*/ 29 w 39"/>
                  <a:gd name="T10" fmla="*/ 32 w 39"/>
                  <a:gd name="T11" fmla="*/ 36 w 39"/>
                  <a:gd name="T12" fmla="*/ 39 w 3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</a:cxnLst>
                <a:rect l="0" t="0" r="r" b="b"/>
                <a:pathLst>
                  <a:path w="39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0"/>
                    </a:lnTo>
                    <a:lnTo>
                      <a:pt x="29" y="0"/>
                    </a:lnTo>
                    <a:lnTo>
                      <a:pt x="32" y="0"/>
                    </a:lnTo>
                    <a:lnTo>
                      <a:pt x="36" y="0"/>
                    </a:lnTo>
                    <a:lnTo>
                      <a:pt x="39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Line 876"/>
              <p:cNvSpPr>
                <a:spLocks noChangeShapeType="1"/>
              </p:cNvSpPr>
              <p:nvPr/>
            </p:nvSpPr>
            <p:spPr bwMode="auto">
              <a:xfrm>
                <a:off x="2653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Freeform 877"/>
              <p:cNvSpPr>
                <a:spLocks/>
              </p:cNvSpPr>
              <p:nvPr/>
            </p:nvSpPr>
            <p:spPr bwMode="auto">
              <a:xfrm>
                <a:off x="2658" y="3596"/>
                <a:ext cx="8" cy="1"/>
              </a:xfrm>
              <a:custGeom>
                <a:avLst/>
                <a:gdLst>
                  <a:gd name="T0" fmla="*/ 0 w 9"/>
                  <a:gd name="T1" fmla="*/ 3 w 9"/>
                  <a:gd name="T2" fmla="*/ 6 w 9"/>
                  <a:gd name="T3" fmla="*/ 9 w 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9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Line 878"/>
              <p:cNvSpPr>
                <a:spLocks noChangeShapeType="1"/>
              </p:cNvSpPr>
              <p:nvPr/>
            </p:nvSpPr>
            <p:spPr bwMode="auto">
              <a:xfrm flipV="1">
                <a:off x="2667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Freeform 879"/>
              <p:cNvSpPr>
                <a:spLocks/>
              </p:cNvSpPr>
              <p:nvPr/>
            </p:nvSpPr>
            <p:spPr bwMode="auto">
              <a:xfrm>
                <a:off x="2669" y="3594"/>
                <a:ext cx="16" cy="1"/>
              </a:xfrm>
              <a:custGeom>
                <a:avLst/>
                <a:gdLst>
                  <a:gd name="T0" fmla="*/ 0 w 16"/>
                  <a:gd name="T1" fmla="*/ 4 w 16"/>
                  <a:gd name="T2" fmla="*/ 7 w 16"/>
                  <a:gd name="T3" fmla="*/ 10 w 16"/>
                  <a:gd name="T4" fmla="*/ 13 w 16"/>
                  <a:gd name="T5" fmla="*/ 16 w 1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</a:cxnLst>
                <a:rect l="0" t="0" r="r" b="b"/>
                <a:pathLst>
                  <a:path w="16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Line 880"/>
              <p:cNvSpPr>
                <a:spLocks noChangeShapeType="1"/>
              </p:cNvSpPr>
              <p:nvPr/>
            </p:nvSpPr>
            <p:spPr bwMode="auto">
              <a:xfrm>
                <a:off x="2685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Freeform 881"/>
              <p:cNvSpPr>
                <a:spLocks/>
              </p:cNvSpPr>
              <p:nvPr/>
            </p:nvSpPr>
            <p:spPr bwMode="auto">
              <a:xfrm>
                <a:off x="2689" y="3596"/>
                <a:ext cx="7" cy="1"/>
              </a:xfrm>
              <a:custGeom>
                <a:avLst/>
                <a:gdLst>
                  <a:gd name="T0" fmla="*/ 0 w 8"/>
                  <a:gd name="T1" fmla="*/ 3 w 8"/>
                  <a:gd name="T2" fmla="*/ 8 w 8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3" y="0"/>
                    </a:lnTo>
                    <a:lnTo>
                      <a:pt x="8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Line 882"/>
              <p:cNvSpPr>
                <a:spLocks noChangeShapeType="1"/>
              </p:cNvSpPr>
              <p:nvPr/>
            </p:nvSpPr>
            <p:spPr bwMode="auto">
              <a:xfrm flipV="1">
                <a:off x="2697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Freeform 883"/>
              <p:cNvSpPr>
                <a:spLocks/>
              </p:cNvSpPr>
              <p:nvPr/>
            </p:nvSpPr>
            <p:spPr bwMode="auto">
              <a:xfrm>
                <a:off x="2699" y="3594"/>
                <a:ext cx="6" cy="1"/>
              </a:xfrm>
              <a:custGeom>
                <a:avLst/>
                <a:gdLst>
                  <a:gd name="T0" fmla="*/ 0 w 6"/>
                  <a:gd name="T1" fmla="*/ 3 w 6"/>
                  <a:gd name="T2" fmla="*/ 6 w 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" name="Line 884"/>
              <p:cNvSpPr>
                <a:spLocks noChangeShapeType="1"/>
              </p:cNvSpPr>
              <p:nvPr/>
            </p:nvSpPr>
            <p:spPr bwMode="auto">
              <a:xfrm>
                <a:off x="2705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Freeform 885"/>
              <p:cNvSpPr>
                <a:spLocks/>
              </p:cNvSpPr>
              <p:nvPr/>
            </p:nvSpPr>
            <p:spPr bwMode="auto">
              <a:xfrm>
                <a:off x="2709" y="3596"/>
                <a:ext cx="8" cy="1"/>
              </a:xfrm>
              <a:custGeom>
                <a:avLst/>
                <a:gdLst>
                  <a:gd name="T0" fmla="*/ 0 w 9"/>
                  <a:gd name="T1" fmla="*/ 3 w 9"/>
                  <a:gd name="T2" fmla="*/ 6 w 9"/>
                  <a:gd name="T3" fmla="*/ 9 w 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9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" name="Line 886"/>
              <p:cNvSpPr>
                <a:spLocks noChangeShapeType="1"/>
              </p:cNvSpPr>
              <p:nvPr/>
            </p:nvSpPr>
            <p:spPr bwMode="auto">
              <a:xfrm flipV="1">
                <a:off x="2718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Freeform 887"/>
              <p:cNvSpPr>
                <a:spLocks/>
              </p:cNvSpPr>
              <p:nvPr/>
            </p:nvSpPr>
            <p:spPr bwMode="auto">
              <a:xfrm>
                <a:off x="2720" y="3594"/>
                <a:ext cx="7" cy="1"/>
              </a:xfrm>
              <a:custGeom>
                <a:avLst/>
                <a:gdLst>
                  <a:gd name="T0" fmla="*/ 0 w 7"/>
                  <a:gd name="T1" fmla="*/ 4 w 7"/>
                  <a:gd name="T2" fmla="*/ 7 w 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7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" name="Line 888"/>
              <p:cNvSpPr>
                <a:spLocks noChangeShapeType="1"/>
              </p:cNvSpPr>
              <p:nvPr/>
            </p:nvSpPr>
            <p:spPr bwMode="auto">
              <a:xfrm>
                <a:off x="2727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Freeform 889"/>
              <p:cNvSpPr>
                <a:spLocks/>
              </p:cNvSpPr>
              <p:nvPr/>
            </p:nvSpPr>
            <p:spPr bwMode="auto">
              <a:xfrm>
                <a:off x="2730" y="3596"/>
                <a:ext cx="7" cy="1"/>
              </a:xfrm>
              <a:custGeom>
                <a:avLst/>
                <a:gdLst>
                  <a:gd name="T0" fmla="*/ 0 w 8"/>
                  <a:gd name="T1" fmla="*/ 3 w 8"/>
                  <a:gd name="T2" fmla="*/ 8 w 8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8">
                    <a:moveTo>
                      <a:pt x="0" y="0"/>
                    </a:moveTo>
                    <a:lnTo>
                      <a:pt x="3" y="0"/>
                    </a:lnTo>
                    <a:lnTo>
                      <a:pt x="8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" name="Line 890"/>
              <p:cNvSpPr>
                <a:spLocks noChangeShapeType="1"/>
              </p:cNvSpPr>
              <p:nvPr/>
            </p:nvSpPr>
            <p:spPr bwMode="auto">
              <a:xfrm flipV="1">
                <a:off x="2738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Freeform 891"/>
              <p:cNvSpPr>
                <a:spLocks/>
              </p:cNvSpPr>
              <p:nvPr/>
            </p:nvSpPr>
            <p:spPr bwMode="auto">
              <a:xfrm>
                <a:off x="2743" y="3596"/>
                <a:ext cx="33" cy="1"/>
              </a:xfrm>
              <a:custGeom>
                <a:avLst/>
                <a:gdLst>
                  <a:gd name="T0" fmla="*/ 0 w 34"/>
                  <a:gd name="T1" fmla="*/ 4 w 34"/>
                  <a:gd name="T2" fmla="*/ 7 w 34"/>
                  <a:gd name="T3" fmla="*/ 10 w 34"/>
                  <a:gd name="T4" fmla="*/ 13 w 34"/>
                  <a:gd name="T5" fmla="*/ 17 w 34"/>
                  <a:gd name="T6" fmla="*/ 20 w 34"/>
                  <a:gd name="T7" fmla="*/ 23 w 34"/>
                  <a:gd name="T8" fmla="*/ 26 w 34"/>
                  <a:gd name="T9" fmla="*/ 29 w 34"/>
                  <a:gd name="T10" fmla="*/ 34 w 3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</a:cxnLst>
                <a:rect l="0" t="0" r="r" b="b"/>
                <a:pathLst>
                  <a:path w="34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3" y="0"/>
                    </a:lnTo>
                    <a:lnTo>
                      <a:pt x="26" y="0"/>
                    </a:lnTo>
                    <a:lnTo>
                      <a:pt x="29" y="0"/>
                    </a:lnTo>
                    <a:lnTo>
                      <a:pt x="34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" name="Line 892"/>
              <p:cNvSpPr>
                <a:spLocks noChangeShapeType="1"/>
              </p:cNvSpPr>
              <p:nvPr/>
            </p:nvSpPr>
            <p:spPr bwMode="auto">
              <a:xfrm flipV="1">
                <a:off x="2777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Line 893"/>
              <p:cNvSpPr>
                <a:spLocks noChangeShapeType="1"/>
              </p:cNvSpPr>
              <p:nvPr/>
            </p:nvSpPr>
            <p:spPr bwMode="auto">
              <a:xfrm>
                <a:off x="2785" y="359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Line 894"/>
              <p:cNvSpPr>
                <a:spLocks noChangeShapeType="1"/>
              </p:cNvSpPr>
              <p:nvPr/>
            </p:nvSpPr>
            <p:spPr bwMode="auto">
              <a:xfrm>
                <a:off x="2788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Freeform 895"/>
              <p:cNvSpPr>
                <a:spLocks/>
              </p:cNvSpPr>
              <p:nvPr/>
            </p:nvSpPr>
            <p:spPr bwMode="auto">
              <a:xfrm>
                <a:off x="2791" y="3596"/>
                <a:ext cx="27" cy="1"/>
              </a:xfrm>
              <a:custGeom>
                <a:avLst/>
                <a:gdLst>
                  <a:gd name="T0" fmla="*/ 0 w 28"/>
                  <a:gd name="T1" fmla="*/ 3 w 28"/>
                  <a:gd name="T2" fmla="*/ 7 w 28"/>
                  <a:gd name="T3" fmla="*/ 10 w 28"/>
                  <a:gd name="T4" fmla="*/ 13 w 28"/>
                  <a:gd name="T5" fmla="*/ 16 w 28"/>
                  <a:gd name="T6" fmla="*/ 20 w 28"/>
                  <a:gd name="T7" fmla="*/ 23 w 28"/>
                  <a:gd name="T8" fmla="*/ 28 w 28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</a:cxnLst>
                <a:rect l="0" t="0" r="r" b="b"/>
                <a:pathLst>
                  <a:path w="28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20" y="0"/>
                    </a:lnTo>
                    <a:lnTo>
                      <a:pt x="23" y="0"/>
                    </a:lnTo>
                    <a:lnTo>
                      <a:pt x="28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Line 896"/>
              <p:cNvSpPr>
                <a:spLocks noChangeShapeType="1"/>
              </p:cNvSpPr>
              <p:nvPr/>
            </p:nvSpPr>
            <p:spPr bwMode="auto">
              <a:xfrm flipV="1">
                <a:off x="2819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Freeform 897"/>
              <p:cNvSpPr>
                <a:spLocks/>
              </p:cNvSpPr>
              <p:nvPr/>
            </p:nvSpPr>
            <p:spPr bwMode="auto">
              <a:xfrm>
                <a:off x="2821" y="3594"/>
                <a:ext cx="6" cy="1"/>
              </a:xfrm>
              <a:custGeom>
                <a:avLst/>
                <a:gdLst>
                  <a:gd name="T0" fmla="*/ 0 w 6"/>
                  <a:gd name="T1" fmla="*/ 3 w 6"/>
                  <a:gd name="T2" fmla="*/ 6 w 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Line 898"/>
              <p:cNvSpPr>
                <a:spLocks noChangeShapeType="1"/>
              </p:cNvSpPr>
              <p:nvPr/>
            </p:nvSpPr>
            <p:spPr bwMode="auto">
              <a:xfrm>
                <a:off x="2827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Freeform 899"/>
              <p:cNvSpPr>
                <a:spLocks/>
              </p:cNvSpPr>
              <p:nvPr/>
            </p:nvSpPr>
            <p:spPr bwMode="auto">
              <a:xfrm>
                <a:off x="2830" y="3596"/>
                <a:ext cx="26" cy="1"/>
              </a:xfrm>
              <a:custGeom>
                <a:avLst/>
                <a:gdLst>
                  <a:gd name="T0" fmla="*/ 0 w 28"/>
                  <a:gd name="T1" fmla="*/ 4 w 28"/>
                  <a:gd name="T2" fmla="*/ 7 w 28"/>
                  <a:gd name="T3" fmla="*/ 10 w 28"/>
                  <a:gd name="T4" fmla="*/ 13 w 28"/>
                  <a:gd name="T5" fmla="*/ 16 w 28"/>
                  <a:gd name="T6" fmla="*/ 20 w 28"/>
                  <a:gd name="T7" fmla="*/ 23 w 28"/>
                  <a:gd name="T8" fmla="*/ 28 w 28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</a:cxnLst>
                <a:rect l="0" t="0" r="r" b="b"/>
                <a:pathLst>
                  <a:path w="28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20" y="0"/>
                    </a:lnTo>
                    <a:lnTo>
                      <a:pt x="23" y="0"/>
                    </a:lnTo>
                    <a:lnTo>
                      <a:pt x="28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" name="Line 900"/>
              <p:cNvSpPr>
                <a:spLocks noChangeShapeType="1"/>
              </p:cNvSpPr>
              <p:nvPr/>
            </p:nvSpPr>
            <p:spPr bwMode="auto">
              <a:xfrm flipV="1">
                <a:off x="2857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Freeform 901"/>
              <p:cNvSpPr>
                <a:spLocks/>
              </p:cNvSpPr>
              <p:nvPr/>
            </p:nvSpPr>
            <p:spPr bwMode="auto">
              <a:xfrm>
                <a:off x="2859" y="3594"/>
                <a:ext cx="6" cy="1"/>
              </a:xfrm>
              <a:custGeom>
                <a:avLst/>
                <a:gdLst>
                  <a:gd name="T0" fmla="*/ 0 w 6"/>
                  <a:gd name="T1" fmla="*/ 3 w 6"/>
                  <a:gd name="T2" fmla="*/ 6 w 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" name="Freeform 902"/>
              <p:cNvSpPr>
                <a:spLocks/>
              </p:cNvSpPr>
              <p:nvPr/>
            </p:nvSpPr>
            <p:spPr bwMode="auto">
              <a:xfrm>
                <a:off x="2865" y="3591"/>
                <a:ext cx="7" cy="3"/>
              </a:xfrm>
              <a:custGeom>
                <a:avLst/>
                <a:gdLst>
                  <a:gd name="T0" fmla="*/ 0 w 7"/>
                  <a:gd name="T1" fmla="*/ 3 h 3"/>
                  <a:gd name="T2" fmla="*/ 4 w 7"/>
                  <a:gd name="T3" fmla="*/ 0 h 3"/>
                  <a:gd name="T4" fmla="*/ 7 w 7"/>
                  <a:gd name="T5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3">
                    <a:moveTo>
                      <a:pt x="0" y="3"/>
                    </a:moveTo>
                    <a:lnTo>
                      <a:pt x="4" y="0"/>
                    </a:lnTo>
                    <a:lnTo>
                      <a:pt x="7" y="3"/>
                    </a:lnTo>
                  </a:path>
                </a:pathLst>
              </a:custGeom>
              <a:noFill/>
              <a:ln w="26988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Line 903"/>
              <p:cNvSpPr>
                <a:spLocks noChangeShapeType="1"/>
              </p:cNvSpPr>
              <p:nvPr/>
            </p:nvSpPr>
            <p:spPr bwMode="auto">
              <a:xfrm>
                <a:off x="2872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" name="Freeform 904"/>
              <p:cNvSpPr>
                <a:spLocks/>
              </p:cNvSpPr>
              <p:nvPr/>
            </p:nvSpPr>
            <p:spPr bwMode="auto">
              <a:xfrm>
                <a:off x="2875" y="3596"/>
                <a:ext cx="26" cy="1"/>
              </a:xfrm>
              <a:custGeom>
                <a:avLst/>
                <a:gdLst>
                  <a:gd name="T0" fmla="*/ 0 w 27"/>
                  <a:gd name="T1" fmla="*/ 3 w 27"/>
                  <a:gd name="T2" fmla="*/ 6 w 27"/>
                  <a:gd name="T3" fmla="*/ 10 w 27"/>
                  <a:gd name="T4" fmla="*/ 13 w 27"/>
                  <a:gd name="T5" fmla="*/ 16 w 27"/>
                  <a:gd name="T6" fmla="*/ 19 w 27"/>
                  <a:gd name="T7" fmla="*/ 24 w 27"/>
                  <a:gd name="T8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4" y="0"/>
                    </a:lnTo>
                    <a:lnTo>
                      <a:pt x="27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Line 905"/>
              <p:cNvSpPr>
                <a:spLocks noChangeShapeType="1"/>
              </p:cNvSpPr>
              <p:nvPr/>
            </p:nvSpPr>
            <p:spPr bwMode="auto">
              <a:xfrm flipV="1">
                <a:off x="2901" y="3592"/>
                <a:ext cx="3" cy="3"/>
              </a:xfrm>
              <a:prstGeom prst="line">
                <a:avLst/>
              </a:prstGeom>
              <a:noFill/>
              <a:ln w="26988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Line 906"/>
              <p:cNvSpPr>
                <a:spLocks noChangeShapeType="1"/>
              </p:cNvSpPr>
              <p:nvPr/>
            </p:nvSpPr>
            <p:spPr bwMode="auto">
              <a:xfrm>
                <a:off x="2904" y="3592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Line 907"/>
              <p:cNvSpPr>
                <a:spLocks noChangeShapeType="1"/>
              </p:cNvSpPr>
              <p:nvPr/>
            </p:nvSpPr>
            <p:spPr bwMode="auto">
              <a:xfrm>
                <a:off x="2907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Line 908"/>
              <p:cNvSpPr>
                <a:spLocks noChangeShapeType="1"/>
              </p:cNvSpPr>
              <p:nvPr/>
            </p:nvSpPr>
            <p:spPr bwMode="auto">
              <a:xfrm>
                <a:off x="2910" y="3594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Freeform 909"/>
              <p:cNvSpPr>
                <a:spLocks/>
              </p:cNvSpPr>
              <p:nvPr/>
            </p:nvSpPr>
            <p:spPr bwMode="auto">
              <a:xfrm>
                <a:off x="2913" y="3592"/>
                <a:ext cx="10" cy="2"/>
              </a:xfrm>
              <a:custGeom>
                <a:avLst/>
                <a:gdLst>
                  <a:gd name="T0" fmla="*/ 0 w 10"/>
                  <a:gd name="T1" fmla="*/ 2 h 2"/>
                  <a:gd name="T2" fmla="*/ 3 w 10"/>
                  <a:gd name="T3" fmla="*/ 0 h 2"/>
                  <a:gd name="T4" fmla="*/ 7 w 10"/>
                  <a:gd name="T5" fmla="*/ 2 h 2"/>
                  <a:gd name="T6" fmla="*/ 10 w 10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" h="2">
                    <a:moveTo>
                      <a:pt x="0" y="2"/>
                    </a:moveTo>
                    <a:lnTo>
                      <a:pt x="3" y="0"/>
                    </a:lnTo>
                    <a:lnTo>
                      <a:pt x="7" y="2"/>
                    </a:lnTo>
                    <a:lnTo>
                      <a:pt x="10" y="0"/>
                    </a:lnTo>
                  </a:path>
                </a:pathLst>
              </a:custGeom>
              <a:noFill/>
              <a:ln w="23813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" name="Freeform 910"/>
              <p:cNvSpPr>
                <a:spLocks/>
              </p:cNvSpPr>
              <p:nvPr/>
            </p:nvSpPr>
            <p:spPr bwMode="auto">
              <a:xfrm>
                <a:off x="2923" y="3592"/>
                <a:ext cx="5" cy="1"/>
              </a:xfrm>
              <a:custGeom>
                <a:avLst/>
                <a:gdLst>
                  <a:gd name="T0" fmla="*/ 0 w 6"/>
                  <a:gd name="T1" fmla="*/ 3 w 6"/>
                  <a:gd name="T2" fmla="*/ 6 w 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Freeform 911"/>
              <p:cNvSpPr>
                <a:spLocks/>
              </p:cNvSpPr>
              <p:nvPr/>
            </p:nvSpPr>
            <p:spPr bwMode="auto">
              <a:xfrm>
                <a:off x="2928" y="3592"/>
                <a:ext cx="8" cy="2"/>
              </a:xfrm>
              <a:custGeom>
                <a:avLst/>
                <a:gdLst>
                  <a:gd name="T0" fmla="*/ 0 w 8"/>
                  <a:gd name="T1" fmla="*/ 0 h 2"/>
                  <a:gd name="T2" fmla="*/ 3 w 8"/>
                  <a:gd name="T3" fmla="*/ 2 h 2"/>
                  <a:gd name="T4" fmla="*/ 8 w 8"/>
                  <a:gd name="T5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" h="2">
                    <a:moveTo>
                      <a:pt x="0" y="0"/>
                    </a:moveTo>
                    <a:lnTo>
                      <a:pt x="3" y="2"/>
                    </a:lnTo>
                    <a:lnTo>
                      <a:pt x="8" y="0"/>
                    </a:lnTo>
                  </a:path>
                </a:pathLst>
              </a:custGeom>
              <a:noFill/>
              <a:ln w="23813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Line 912"/>
              <p:cNvSpPr>
                <a:spLocks noChangeShapeType="1"/>
              </p:cNvSpPr>
              <p:nvPr/>
            </p:nvSpPr>
            <p:spPr bwMode="auto">
              <a:xfrm>
                <a:off x="2936" y="3592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Line 913"/>
              <p:cNvSpPr>
                <a:spLocks noChangeShapeType="1"/>
              </p:cNvSpPr>
              <p:nvPr/>
            </p:nvSpPr>
            <p:spPr bwMode="auto">
              <a:xfrm flipV="1">
                <a:off x="2939" y="3591"/>
                <a:ext cx="4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" name="Line 914"/>
              <p:cNvSpPr>
                <a:spLocks noChangeShapeType="1"/>
              </p:cNvSpPr>
              <p:nvPr/>
            </p:nvSpPr>
            <p:spPr bwMode="auto">
              <a:xfrm flipV="1">
                <a:off x="2943" y="3587"/>
                <a:ext cx="3" cy="4"/>
              </a:xfrm>
              <a:prstGeom prst="line">
                <a:avLst/>
              </a:prstGeom>
              <a:noFill/>
              <a:ln w="26988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" name="Line 915"/>
              <p:cNvSpPr>
                <a:spLocks noChangeShapeType="1"/>
              </p:cNvSpPr>
              <p:nvPr/>
            </p:nvSpPr>
            <p:spPr bwMode="auto">
              <a:xfrm>
                <a:off x="2946" y="3587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1" name="Line 916"/>
              <p:cNvSpPr>
                <a:spLocks noChangeShapeType="1"/>
              </p:cNvSpPr>
              <p:nvPr/>
            </p:nvSpPr>
            <p:spPr bwMode="auto">
              <a:xfrm>
                <a:off x="2949" y="3587"/>
                <a:ext cx="2" cy="5"/>
              </a:xfrm>
              <a:prstGeom prst="line">
                <a:avLst/>
              </a:prstGeom>
              <a:noFill/>
              <a:ln w="26988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" name="Line 917"/>
              <p:cNvSpPr>
                <a:spLocks noChangeShapeType="1"/>
              </p:cNvSpPr>
              <p:nvPr/>
            </p:nvSpPr>
            <p:spPr bwMode="auto">
              <a:xfrm>
                <a:off x="2951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Line 918"/>
              <p:cNvSpPr>
                <a:spLocks noChangeShapeType="1"/>
              </p:cNvSpPr>
              <p:nvPr/>
            </p:nvSpPr>
            <p:spPr bwMode="auto">
              <a:xfrm>
                <a:off x="2954" y="3594"/>
                <a:ext cx="4" cy="1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Freeform 919"/>
              <p:cNvSpPr>
                <a:spLocks/>
              </p:cNvSpPr>
              <p:nvPr/>
            </p:nvSpPr>
            <p:spPr bwMode="auto">
              <a:xfrm>
                <a:off x="2958" y="3591"/>
                <a:ext cx="9" cy="3"/>
              </a:xfrm>
              <a:custGeom>
                <a:avLst/>
                <a:gdLst>
                  <a:gd name="T0" fmla="*/ 0 w 9"/>
                  <a:gd name="T1" fmla="*/ 3 h 3"/>
                  <a:gd name="T2" fmla="*/ 3 w 9"/>
                  <a:gd name="T3" fmla="*/ 1 h 3"/>
                  <a:gd name="T4" fmla="*/ 6 w 9"/>
                  <a:gd name="T5" fmla="*/ 0 h 3"/>
                  <a:gd name="T6" fmla="*/ 9 w 9"/>
                  <a:gd name="T7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" h="3">
                    <a:moveTo>
                      <a:pt x="0" y="3"/>
                    </a:moveTo>
                    <a:lnTo>
                      <a:pt x="3" y="1"/>
                    </a:lnTo>
                    <a:lnTo>
                      <a:pt x="6" y="0"/>
                    </a:lnTo>
                    <a:lnTo>
                      <a:pt x="9" y="1"/>
                    </a:lnTo>
                  </a:path>
                </a:pathLst>
              </a:custGeom>
              <a:noFill/>
              <a:ln w="23813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" name="Line 920"/>
              <p:cNvSpPr>
                <a:spLocks noChangeShapeType="1"/>
              </p:cNvSpPr>
              <p:nvPr/>
            </p:nvSpPr>
            <p:spPr bwMode="auto">
              <a:xfrm>
                <a:off x="2967" y="3592"/>
                <a:ext cx="4" cy="1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Line 921"/>
              <p:cNvSpPr>
                <a:spLocks noChangeShapeType="1"/>
              </p:cNvSpPr>
              <p:nvPr/>
            </p:nvSpPr>
            <p:spPr bwMode="auto">
              <a:xfrm flipV="1">
                <a:off x="2971" y="3586"/>
                <a:ext cx="3" cy="6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Line 922"/>
              <p:cNvSpPr>
                <a:spLocks noChangeShapeType="1"/>
              </p:cNvSpPr>
              <p:nvPr/>
            </p:nvSpPr>
            <p:spPr bwMode="auto">
              <a:xfrm>
                <a:off x="2974" y="3586"/>
                <a:ext cx="4" cy="6"/>
              </a:xfrm>
              <a:prstGeom prst="line">
                <a:avLst/>
              </a:prstGeom>
              <a:noFill/>
              <a:ln w="26988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" name="Line 923"/>
              <p:cNvSpPr>
                <a:spLocks noChangeShapeType="1"/>
              </p:cNvSpPr>
              <p:nvPr/>
            </p:nvSpPr>
            <p:spPr bwMode="auto">
              <a:xfrm flipV="1">
                <a:off x="2978" y="3591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" name="Line 924"/>
              <p:cNvSpPr>
                <a:spLocks noChangeShapeType="1"/>
              </p:cNvSpPr>
              <p:nvPr/>
            </p:nvSpPr>
            <p:spPr bwMode="auto">
              <a:xfrm flipV="1">
                <a:off x="2981" y="3577"/>
                <a:ext cx="3" cy="14"/>
              </a:xfrm>
              <a:prstGeom prst="line">
                <a:avLst/>
              </a:prstGeom>
              <a:noFill/>
              <a:ln w="20638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" name="Line 925"/>
              <p:cNvSpPr>
                <a:spLocks noChangeShapeType="1"/>
              </p:cNvSpPr>
              <p:nvPr/>
            </p:nvSpPr>
            <p:spPr bwMode="auto">
              <a:xfrm>
                <a:off x="2984" y="3577"/>
                <a:ext cx="3" cy="6"/>
              </a:xfrm>
              <a:prstGeom prst="line">
                <a:avLst/>
              </a:prstGeom>
              <a:noFill/>
              <a:ln w="26988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" name="Line 926"/>
              <p:cNvSpPr>
                <a:spLocks noChangeShapeType="1"/>
              </p:cNvSpPr>
              <p:nvPr/>
            </p:nvSpPr>
            <p:spPr bwMode="auto">
              <a:xfrm>
                <a:off x="2987" y="3583"/>
                <a:ext cx="3" cy="8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" name="Line 927"/>
              <p:cNvSpPr>
                <a:spLocks noChangeShapeType="1"/>
              </p:cNvSpPr>
              <p:nvPr/>
            </p:nvSpPr>
            <p:spPr bwMode="auto">
              <a:xfrm>
                <a:off x="2990" y="3591"/>
                <a:ext cx="4" cy="3"/>
              </a:xfrm>
              <a:prstGeom prst="line">
                <a:avLst/>
              </a:prstGeom>
              <a:noFill/>
              <a:ln w="26988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" name="Line 928"/>
              <p:cNvSpPr>
                <a:spLocks noChangeShapeType="1"/>
              </p:cNvSpPr>
              <p:nvPr/>
            </p:nvSpPr>
            <p:spPr bwMode="auto">
              <a:xfrm>
                <a:off x="2994" y="3594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" name="Freeform 929"/>
              <p:cNvSpPr>
                <a:spLocks/>
              </p:cNvSpPr>
              <p:nvPr/>
            </p:nvSpPr>
            <p:spPr bwMode="auto">
              <a:xfrm>
                <a:off x="2997" y="3596"/>
                <a:ext cx="23" cy="1"/>
              </a:xfrm>
              <a:custGeom>
                <a:avLst/>
                <a:gdLst>
                  <a:gd name="T0" fmla="*/ 0 w 24"/>
                  <a:gd name="T1" fmla="*/ 3 w 24"/>
                  <a:gd name="T2" fmla="*/ 6 w 24"/>
                  <a:gd name="T3" fmla="*/ 9 w 24"/>
                  <a:gd name="T4" fmla="*/ 13 w 24"/>
                  <a:gd name="T5" fmla="*/ 16 w 24"/>
                  <a:gd name="T6" fmla="*/ 21 w 24"/>
                  <a:gd name="T7" fmla="*/ 24 w 2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</a:cxnLst>
                <a:rect l="0" t="0" r="r" b="b"/>
                <a:pathLst>
                  <a:path w="24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21" y="0"/>
                    </a:lnTo>
                    <a:lnTo>
                      <a:pt x="24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" name="Line 930"/>
              <p:cNvSpPr>
                <a:spLocks noChangeShapeType="1"/>
              </p:cNvSpPr>
              <p:nvPr/>
            </p:nvSpPr>
            <p:spPr bwMode="auto">
              <a:xfrm flipV="1">
                <a:off x="3020" y="3592"/>
                <a:ext cx="3" cy="3"/>
              </a:xfrm>
              <a:prstGeom prst="line">
                <a:avLst/>
              </a:prstGeom>
              <a:noFill/>
              <a:ln w="26988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6" name="Line 931"/>
              <p:cNvSpPr>
                <a:spLocks noChangeShapeType="1"/>
              </p:cNvSpPr>
              <p:nvPr/>
            </p:nvSpPr>
            <p:spPr bwMode="auto">
              <a:xfrm flipV="1">
                <a:off x="3023" y="3591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" name="Line 932"/>
              <p:cNvSpPr>
                <a:spLocks noChangeShapeType="1"/>
              </p:cNvSpPr>
              <p:nvPr/>
            </p:nvSpPr>
            <p:spPr bwMode="auto">
              <a:xfrm flipV="1">
                <a:off x="3025" y="3587"/>
                <a:ext cx="4" cy="4"/>
              </a:xfrm>
              <a:prstGeom prst="line">
                <a:avLst/>
              </a:prstGeom>
              <a:noFill/>
              <a:ln w="26988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Line 933"/>
              <p:cNvSpPr>
                <a:spLocks noChangeShapeType="1"/>
              </p:cNvSpPr>
              <p:nvPr/>
            </p:nvSpPr>
            <p:spPr bwMode="auto">
              <a:xfrm>
                <a:off x="3029" y="3587"/>
                <a:ext cx="2" cy="8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Freeform 934"/>
              <p:cNvSpPr>
                <a:spLocks/>
              </p:cNvSpPr>
              <p:nvPr/>
            </p:nvSpPr>
            <p:spPr bwMode="auto">
              <a:xfrm>
                <a:off x="3032" y="3596"/>
                <a:ext cx="458" cy="1"/>
              </a:xfrm>
              <a:custGeom>
                <a:avLst/>
                <a:gdLst>
                  <a:gd name="T0" fmla="*/ 6 w 477"/>
                  <a:gd name="T1" fmla="*/ 16 w 477"/>
                  <a:gd name="T2" fmla="*/ 27 w 477"/>
                  <a:gd name="T3" fmla="*/ 37 w 477"/>
                  <a:gd name="T4" fmla="*/ 46 w 477"/>
                  <a:gd name="T5" fmla="*/ 56 w 477"/>
                  <a:gd name="T6" fmla="*/ 67 w 477"/>
                  <a:gd name="T7" fmla="*/ 77 w 477"/>
                  <a:gd name="T8" fmla="*/ 86 w 477"/>
                  <a:gd name="T9" fmla="*/ 96 w 477"/>
                  <a:gd name="T10" fmla="*/ 106 w 477"/>
                  <a:gd name="T11" fmla="*/ 117 w 477"/>
                  <a:gd name="T12" fmla="*/ 127 w 477"/>
                  <a:gd name="T13" fmla="*/ 136 w 477"/>
                  <a:gd name="T14" fmla="*/ 146 w 477"/>
                  <a:gd name="T15" fmla="*/ 157 w 477"/>
                  <a:gd name="T16" fmla="*/ 167 w 477"/>
                  <a:gd name="T17" fmla="*/ 176 w 477"/>
                  <a:gd name="T18" fmla="*/ 186 w 477"/>
                  <a:gd name="T19" fmla="*/ 197 w 477"/>
                  <a:gd name="T20" fmla="*/ 207 w 477"/>
                  <a:gd name="T21" fmla="*/ 217 w 477"/>
                  <a:gd name="T22" fmla="*/ 226 w 477"/>
                  <a:gd name="T23" fmla="*/ 237 w 477"/>
                  <a:gd name="T24" fmla="*/ 247 w 477"/>
                  <a:gd name="T25" fmla="*/ 257 w 477"/>
                  <a:gd name="T26" fmla="*/ 266 w 477"/>
                  <a:gd name="T27" fmla="*/ 278 w 477"/>
                  <a:gd name="T28" fmla="*/ 287 w 477"/>
                  <a:gd name="T29" fmla="*/ 297 w 477"/>
                  <a:gd name="T30" fmla="*/ 306 w 477"/>
                  <a:gd name="T31" fmla="*/ 318 w 477"/>
                  <a:gd name="T32" fmla="*/ 327 w 477"/>
                  <a:gd name="T33" fmla="*/ 337 w 477"/>
                  <a:gd name="T34" fmla="*/ 347 w 477"/>
                  <a:gd name="T35" fmla="*/ 356 w 477"/>
                  <a:gd name="T36" fmla="*/ 367 w 477"/>
                  <a:gd name="T37" fmla="*/ 377 w 477"/>
                  <a:gd name="T38" fmla="*/ 387 w 477"/>
                  <a:gd name="T39" fmla="*/ 396 w 477"/>
                  <a:gd name="T40" fmla="*/ 408 w 477"/>
                  <a:gd name="T41" fmla="*/ 417 w 477"/>
                  <a:gd name="T42" fmla="*/ 427 w 477"/>
                  <a:gd name="T43" fmla="*/ 436 w 477"/>
                  <a:gd name="T44" fmla="*/ 448 w 477"/>
                  <a:gd name="T45" fmla="*/ 457 w 477"/>
                  <a:gd name="T46" fmla="*/ 467 w 477"/>
                  <a:gd name="T47" fmla="*/ 477 w 47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  <a:cxn ang="0">
                    <a:pos x="T41" y="0"/>
                  </a:cxn>
                  <a:cxn ang="0">
                    <a:pos x="T42" y="0"/>
                  </a:cxn>
                  <a:cxn ang="0">
                    <a:pos x="T43" y="0"/>
                  </a:cxn>
                  <a:cxn ang="0">
                    <a:pos x="T44" y="0"/>
                  </a:cxn>
                  <a:cxn ang="0">
                    <a:pos x="T45" y="0"/>
                  </a:cxn>
                  <a:cxn ang="0">
                    <a:pos x="T46" y="0"/>
                  </a:cxn>
                  <a:cxn ang="0">
                    <a:pos x="T47" y="0"/>
                  </a:cxn>
                </a:cxnLst>
                <a:rect l="0" t="0" r="r" b="b"/>
                <a:pathLst>
                  <a:path w="477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2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3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59" y="0"/>
                    </a:lnTo>
                    <a:lnTo>
                      <a:pt x="62" y="0"/>
                    </a:lnTo>
                    <a:lnTo>
                      <a:pt x="67" y="0"/>
                    </a:lnTo>
                    <a:lnTo>
                      <a:pt x="70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0"/>
                    </a:lnTo>
                    <a:lnTo>
                      <a:pt x="83" y="0"/>
                    </a:lnTo>
                    <a:lnTo>
                      <a:pt x="86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96" y="0"/>
                    </a:lnTo>
                    <a:lnTo>
                      <a:pt x="99" y="0"/>
                    </a:lnTo>
                    <a:lnTo>
                      <a:pt x="103" y="0"/>
                    </a:lnTo>
                    <a:lnTo>
                      <a:pt x="106" y="0"/>
                    </a:lnTo>
                    <a:lnTo>
                      <a:pt x="111" y="0"/>
                    </a:lnTo>
                    <a:lnTo>
                      <a:pt x="114" y="0"/>
                    </a:lnTo>
                    <a:lnTo>
                      <a:pt x="117" y="0"/>
                    </a:lnTo>
                    <a:lnTo>
                      <a:pt x="120" y="0"/>
                    </a:lnTo>
                    <a:lnTo>
                      <a:pt x="123" y="0"/>
                    </a:lnTo>
                    <a:lnTo>
                      <a:pt x="127" y="0"/>
                    </a:lnTo>
                    <a:lnTo>
                      <a:pt x="130" y="0"/>
                    </a:lnTo>
                    <a:lnTo>
                      <a:pt x="133" y="0"/>
                    </a:lnTo>
                    <a:lnTo>
                      <a:pt x="136" y="0"/>
                    </a:lnTo>
                    <a:lnTo>
                      <a:pt x="139" y="0"/>
                    </a:lnTo>
                    <a:lnTo>
                      <a:pt x="143" y="0"/>
                    </a:lnTo>
                    <a:lnTo>
                      <a:pt x="146" y="0"/>
                    </a:lnTo>
                    <a:lnTo>
                      <a:pt x="151" y="0"/>
                    </a:lnTo>
                    <a:lnTo>
                      <a:pt x="154" y="0"/>
                    </a:lnTo>
                    <a:lnTo>
                      <a:pt x="157" y="0"/>
                    </a:lnTo>
                    <a:lnTo>
                      <a:pt x="160" y="0"/>
                    </a:lnTo>
                    <a:lnTo>
                      <a:pt x="164" y="0"/>
                    </a:lnTo>
                    <a:lnTo>
                      <a:pt x="167" y="0"/>
                    </a:lnTo>
                    <a:lnTo>
                      <a:pt x="170" y="0"/>
                    </a:lnTo>
                    <a:lnTo>
                      <a:pt x="173" y="0"/>
                    </a:lnTo>
                    <a:lnTo>
                      <a:pt x="176" y="0"/>
                    </a:lnTo>
                    <a:lnTo>
                      <a:pt x="180" y="0"/>
                    </a:lnTo>
                    <a:lnTo>
                      <a:pt x="183" y="0"/>
                    </a:lnTo>
                    <a:lnTo>
                      <a:pt x="186" y="0"/>
                    </a:lnTo>
                    <a:lnTo>
                      <a:pt x="189" y="0"/>
                    </a:lnTo>
                    <a:lnTo>
                      <a:pt x="194" y="0"/>
                    </a:lnTo>
                    <a:lnTo>
                      <a:pt x="197" y="0"/>
                    </a:lnTo>
                    <a:lnTo>
                      <a:pt x="200" y="0"/>
                    </a:lnTo>
                    <a:lnTo>
                      <a:pt x="204" y="0"/>
                    </a:lnTo>
                    <a:lnTo>
                      <a:pt x="207" y="0"/>
                    </a:lnTo>
                    <a:lnTo>
                      <a:pt x="210" y="0"/>
                    </a:lnTo>
                    <a:lnTo>
                      <a:pt x="213" y="0"/>
                    </a:lnTo>
                    <a:lnTo>
                      <a:pt x="217" y="0"/>
                    </a:lnTo>
                    <a:lnTo>
                      <a:pt x="220" y="0"/>
                    </a:lnTo>
                    <a:lnTo>
                      <a:pt x="223" y="0"/>
                    </a:lnTo>
                    <a:lnTo>
                      <a:pt x="226" y="0"/>
                    </a:lnTo>
                    <a:lnTo>
                      <a:pt x="229" y="0"/>
                    </a:lnTo>
                    <a:lnTo>
                      <a:pt x="234" y="0"/>
                    </a:lnTo>
                    <a:lnTo>
                      <a:pt x="237" y="0"/>
                    </a:lnTo>
                    <a:lnTo>
                      <a:pt x="241" y="0"/>
                    </a:lnTo>
                    <a:lnTo>
                      <a:pt x="244" y="0"/>
                    </a:lnTo>
                    <a:lnTo>
                      <a:pt x="247" y="0"/>
                    </a:lnTo>
                    <a:lnTo>
                      <a:pt x="250" y="0"/>
                    </a:lnTo>
                    <a:lnTo>
                      <a:pt x="253" y="0"/>
                    </a:lnTo>
                    <a:lnTo>
                      <a:pt x="257" y="0"/>
                    </a:lnTo>
                    <a:lnTo>
                      <a:pt x="260" y="0"/>
                    </a:lnTo>
                    <a:lnTo>
                      <a:pt x="263" y="0"/>
                    </a:lnTo>
                    <a:lnTo>
                      <a:pt x="266" y="0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8" y="0"/>
                    </a:lnTo>
                    <a:lnTo>
                      <a:pt x="281" y="0"/>
                    </a:lnTo>
                    <a:lnTo>
                      <a:pt x="284" y="0"/>
                    </a:lnTo>
                    <a:lnTo>
                      <a:pt x="287" y="0"/>
                    </a:lnTo>
                    <a:lnTo>
                      <a:pt x="290" y="0"/>
                    </a:lnTo>
                    <a:lnTo>
                      <a:pt x="294" y="0"/>
                    </a:lnTo>
                    <a:lnTo>
                      <a:pt x="297" y="0"/>
                    </a:lnTo>
                    <a:lnTo>
                      <a:pt x="300" y="0"/>
                    </a:lnTo>
                    <a:lnTo>
                      <a:pt x="303" y="0"/>
                    </a:lnTo>
                    <a:lnTo>
                      <a:pt x="306" y="0"/>
                    </a:lnTo>
                    <a:lnTo>
                      <a:pt x="310" y="0"/>
                    </a:lnTo>
                    <a:lnTo>
                      <a:pt x="313" y="0"/>
                    </a:lnTo>
                    <a:lnTo>
                      <a:pt x="318" y="0"/>
                    </a:lnTo>
                    <a:lnTo>
                      <a:pt x="321" y="0"/>
                    </a:lnTo>
                    <a:lnTo>
                      <a:pt x="324" y="0"/>
                    </a:lnTo>
                    <a:lnTo>
                      <a:pt x="327" y="0"/>
                    </a:lnTo>
                    <a:lnTo>
                      <a:pt x="331" y="0"/>
                    </a:lnTo>
                    <a:lnTo>
                      <a:pt x="334" y="0"/>
                    </a:lnTo>
                    <a:lnTo>
                      <a:pt x="337" y="0"/>
                    </a:lnTo>
                    <a:lnTo>
                      <a:pt x="340" y="0"/>
                    </a:lnTo>
                    <a:lnTo>
                      <a:pt x="343" y="0"/>
                    </a:lnTo>
                    <a:lnTo>
                      <a:pt x="347" y="0"/>
                    </a:lnTo>
                    <a:lnTo>
                      <a:pt x="350" y="0"/>
                    </a:lnTo>
                    <a:lnTo>
                      <a:pt x="353" y="0"/>
                    </a:lnTo>
                    <a:lnTo>
                      <a:pt x="356" y="0"/>
                    </a:lnTo>
                    <a:lnTo>
                      <a:pt x="361" y="0"/>
                    </a:lnTo>
                    <a:lnTo>
                      <a:pt x="364" y="0"/>
                    </a:lnTo>
                    <a:lnTo>
                      <a:pt x="367" y="0"/>
                    </a:lnTo>
                    <a:lnTo>
                      <a:pt x="371" y="0"/>
                    </a:lnTo>
                    <a:lnTo>
                      <a:pt x="374" y="0"/>
                    </a:lnTo>
                    <a:lnTo>
                      <a:pt x="377" y="0"/>
                    </a:lnTo>
                    <a:lnTo>
                      <a:pt x="380" y="0"/>
                    </a:lnTo>
                    <a:lnTo>
                      <a:pt x="384" y="0"/>
                    </a:lnTo>
                    <a:lnTo>
                      <a:pt x="387" y="0"/>
                    </a:lnTo>
                    <a:lnTo>
                      <a:pt x="390" y="0"/>
                    </a:lnTo>
                    <a:lnTo>
                      <a:pt x="393" y="0"/>
                    </a:lnTo>
                    <a:lnTo>
                      <a:pt x="396" y="0"/>
                    </a:lnTo>
                    <a:lnTo>
                      <a:pt x="401" y="0"/>
                    </a:lnTo>
                    <a:lnTo>
                      <a:pt x="404" y="0"/>
                    </a:lnTo>
                    <a:lnTo>
                      <a:pt x="408" y="0"/>
                    </a:lnTo>
                    <a:lnTo>
                      <a:pt x="411" y="0"/>
                    </a:lnTo>
                    <a:lnTo>
                      <a:pt x="414" y="0"/>
                    </a:lnTo>
                    <a:lnTo>
                      <a:pt x="417" y="0"/>
                    </a:lnTo>
                    <a:lnTo>
                      <a:pt x="420" y="0"/>
                    </a:lnTo>
                    <a:lnTo>
                      <a:pt x="424" y="0"/>
                    </a:lnTo>
                    <a:lnTo>
                      <a:pt x="427" y="0"/>
                    </a:lnTo>
                    <a:lnTo>
                      <a:pt x="430" y="0"/>
                    </a:lnTo>
                    <a:lnTo>
                      <a:pt x="433" y="0"/>
                    </a:lnTo>
                    <a:lnTo>
                      <a:pt x="436" y="0"/>
                    </a:lnTo>
                    <a:lnTo>
                      <a:pt x="440" y="0"/>
                    </a:lnTo>
                    <a:lnTo>
                      <a:pt x="445" y="0"/>
                    </a:lnTo>
                    <a:lnTo>
                      <a:pt x="448" y="0"/>
                    </a:lnTo>
                    <a:lnTo>
                      <a:pt x="451" y="0"/>
                    </a:lnTo>
                    <a:lnTo>
                      <a:pt x="454" y="0"/>
                    </a:lnTo>
                    <a:lnTo>
                      <a:pt x="457" y="0"/>
                    </a:lnTo>
                    <a:lnTo>
                      <a:pt x="461" y="0"/>
                    </a:lnTo>
                    <a:lnTo>
                      <a:pt x="464" y="0"/>
                    </a:lnTo>
                    <a:lnTo>
                      <a:pt x="467" y="0"/>
                    </a:lnTo>
                    <a:lnTo>
                      <a:pt x="470" y="0"/>
                    </a:lnTo>
                    <a:lnTo>
                      <a:pt x="473" y="0"/>
                    </a:lnTo>
                    <a:lnTo>
                      <a:pt x="477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Line 935"/>
              <p:cNvSpPr>
                <a:spLocks noChangeShapeType="1"/>
              </p:cNvSpPr>
              <p:nvPr/>
            </p:nvSpPr>
            <p:spPr bwMode="auto">
              <a:xfrm flipV="1">
                <a:off x="3491" y="3594"/>
                <a:ext cx="2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Freeform 936"/>
              <p:cNvSpPr>
                <a:spLocks/>
              </p:cNvSpPr>
              <p:nvPr/>
            </p:nvSpPr>
            <p:spPr bwMode="auto">
              <a:xfrm>
                <a:off x="3493" y="3594"/>
                <a:ext cx="29" cy="1"/>
              </a:xfrm>
              <a:custGeom>
                <a:avLst/>
                <a:gdLst>
                  <a:gd name="T0" fmla="*/ 0 w 30"/>
                  <a:gd name="T1" fmla="*/ 5 w 30"/>
                  <a:gd name="T2" fmla="*/ 8 w 30"/>
                  <a:gd name="T3" fmla="*/ 11 w 30"/>
                  <a:gd name="T4" fmla="*/ 14 w 30"/>
                  <a:gd name="T5" fmla="*/ 18 w 30"/>
                  <a:gd name="T6" fmla="*/ 21 w 30"/>
                  <a:gd name="T7" fmla="*/ 24 w 30"/>
                  <a:gd name="T8" fmla="*/ 27 w 30"/>
                  <a:gd name="T9" fmla="*/ 30 w 3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</a:cxnLst>
                <a:rect l="0" t="0" r="r" b="b"/>
                <a:pathLst>
                  <a:path w="30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  <a:lnTo>
                      <a:pt x="11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Line 937"/>
              <p:cNvSpPr>
                <a:spLocks noChangeShapeType="1"/>
              </p:cNvSpPr>
              <p:nvPr/>
            </p:nvSpPr>
            <p:spPr bwMode="auto">
              <a:xfrm flipV="1">
                <a:off x="3522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Freeform 938"/>
              <p:cNvSpPr>
                <a:spLocks/>
              </p:cNvSpPr>
              <p:nvPr/>
            </p:nvSpPr>
            <p:spPr bwMode="auto">
              <a:xfrm>
                <a:off x="3525" y="3592"/>
                <a:ext cx="9" cy="1"/>
              </a:xfrm>
              <a:custGeom>
                <a:avLst/>
                <a:gdLst>
                  <a:gd name="T0" fmla="*/ 0 w 9"/>
                  <a:gd name="T1" fmla="*/ 3 w 9"/>
                  <a:gd name="T2" fmla="*/ 6 w 9"/>
                  <a:gd name="T3" fmla="*/ 9 w 9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9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9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Line 939"/>
              <p:cNvSpPr>
                <a:spLocks noChangeShapeType="1"/>
              </p:cNvSpPr>
              <p:nvPr/>
            </p:nvSpPr>
            <p:spPr bwMode="auto">
              <a:xfrm flipV="1">
                <a:off x="3534" y="3591"/>
                <a:ext cx="5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Line 940"/>
              <p:cNvSpPr>
                <a:spLocks noChangeShapeType="1"/>
              </p:cNvSpPr>
              <p:nvPr/>
            </p:nvSpPr>
            <p:spPr bwMode="auto">
              <a:xfrm>
                <a:off x="3539" y="3591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Line 941"/>
              <p:cNvSpPr>
                <a:spLocks noChangeShapeType="1"/>
              </p:cNvSpPr>
              <p:nvPr/>
            </p:nvSpPr>
            <p:spPr bwMode="auto">
              <a:xfrm flipV="1">
                <a:off x="3542" y="3589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" name="Line 942"/>
              <p:cNvSpPr>
                <a:spLocks noChangeShapeType="1"/>
              </p:cNvSpPr>
              <p:nvPr/>
            </p:nvSpPr>
            <p:spPr bwMode="auto">
              <a:xfrm>
                <a:off x="3545" y="3589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" name="Freeform 943"/>
              <p:cNvSpPr>
                <a:spLocks/>
              </p:cNvSpPr>
              <p:nvPr/>
            </p:nvSpPr>
            <p:spPr bwMode="auto">
              <a:xfrm>
                <a:off x="3548" y="3583"/>
                <a:ext cx="13" cy="6"/>
              </a:xfrm>
              <a:custGeom>
                <a:avLst/>
                <a:gdLst>
                  <a:gd name="T0" fmla="*/ 0 w 13"/>
                  <a:gd name="T1" fmla="*/ 7 h 7"/>
                  <a:gd name="T2" fmla="*/ 3 w 13"/>
                  <a:gd name="T3" fmla="*/ 5 h 7"/>
                  <a:gd name="T4" fmla="*/ 6 w 13"/>
                  <a:gd name="T5" fmla="*/ 3 h 7"/>
                  <a:gd name="T6" fmla="*/ 9 w 13"/>
                  <a:gd name="T7" fmla="*/ 2 h 7"/>
                  <a:gd name="T8" fmla="*/ 13 w 13"/>
                  <a:gd name="T9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7">
                    <a:moveTo>
                      <a:pt x="0" y="7"/>
                    </a:moveTo>
                    <a:lnTo>
                      <a:pt x="3" y="5"/>
                    </a:lnTo>
                    <a:lnTo>
                      <a:pt x="6" y="3"/>
                    </a:lnTo>
                    <a:lnTo>
                      <a:pt x="9" y="2"/>
                    </a:lnTo>
                    <a:lnTo>
                      <a:pt x="13" y="0"/>
                    </a:lnTo>
                  </a:path>
                </a:pathLst>
              </a:custGeom>
              <a:noFill/>
              <a:ln w="23813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Freeform 944"/>
              <p:cNvSpPr>
                <a:spLocks/>
              </p:cNvSpPr>
              <p:nvPr/>
            </p:nvSpPr>
            <p:spPr bwMode="auto">
              <a:xfrm>
                <a:off x="3561" y="3563"/>
                <a:ext cx="16" cy="20"/>
              </a:xfrm>
              <a:custGeom>
                <a:avLst/>
                <a:gdLst>
                  <a:gd name="T0" fmla="*/ 0 w 17"/>
                  <a:gd name="T1" fmla="*/ 20 h 20"/>
                  <a:gd name="T2" fmla="*/ 3 w 17"/>
                  <a:gd name="T3" fmla="*/ 16 h 20"/>
                  <a:gd name="T4" fmla="*/ 6 w 17"/>
                  <a:gd name="T5" fmla="*/ 13 h 20"/>
                  <a:gd name="T6" fmla="*/ 9 w 17"/>
                  <a:gd name="T7" fmla="*/ 9 h 20"/>
                  <a:gd name="T8" fmla="*/ 12 w 17"/>
                  <a:gd name="T9" fmla="*/ 5 h 20"/>
                  <a:gd name="T10" fmla="*/ 17 w 17"/>
                  <a:gd name="T11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" h="20">
                    <a:moveTo>
                      <a:pt x="0" y="20"/>
                    </a:moveTo>
                    <a:lnTo>
                      <a:pt x="3" y="16"/>
                    </a:lnTo>
                    <a:lnTo>
                      <a:pt x="6" y="13"/>
                    </a:lnTo>
                    <a:lnTo>
                      <a:pt x="9" y="9"/>
                    </a:lnTo>
                    <a:lnTo>
                      <a:pt x="12" y="5"/>
                    </a:lnTo>
                    <a:lnTo>
                      <a:pt x="17" y="0"/>
                    </a:lnTo>
                  </a:path>
                </a:pathLst>
              </a:custGeom>
              <a:noFill/>
              <a:ln w="26988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Freeform 945"/>
              <p:cNvSpPr>
                <a:spLocks/>
              </p:cNvSpPr>
              <p:nvPr/>
            </p:nvSpPr>
            <p:spPr bwMode="auto">
              <a:xfrm>
                <a:off x="3577" y="3531"/>
                <a:ext cx="13" cy="32"/>
              </a:xfrm>
              <a:custGeom>
                <a:avLst/>
                <a:gdLst>
                  <a:gd name="T0" fmla="*/ 0 w 13"/>
                  <a:gd name="T1" fmla="*/ 34 h 34"/>
                  <a:gd name="T2" fmla="*/ 3 w 13"/>
                  <a:gd name="T3" fmla="*/ 27 h 34"/>
                  <a:gd name="T4" fmla="*/ 7 w 13"/>
                  <a:gd name="T5" fmla="*/ 20 h 34"/>
                  <a:gd name="T6" fmla="*/ 10 w 13"/>
                  <a:gd name="T7" fmla="*/ 11 h 34"/>
                  <a:gd name="T8" fmla="*/ 13 w 13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34">
                    <a:moveTo>
                      <a:pt x="0" y="34"/>
                    </a:moveTo>
                    <a:lnTo>
                      <a:pt x="3" y="27"/>
                    </a:lnTo>
                    <a:lnTo>
                      <a:pt x="7" y="20"/>
                    </a:lnTo>
                    <a:lnTo>
                      <a:pt x="10" y="11"/>
                    </a:lnTo>
                    <a:lnTo>
                      <a:pt x="13" y="0"/>
                    </a:lnTo>
                  </a:path>
                </a:pathLst>
              </a:custGeom>
              <a:noFill/>
              <a:ln w="23813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" name="Freeform 946"/>
              <p:cNvSpPr>
                <a:spLocks/>
              </p:cNvSpPr>
              <p:nvPr/>
            </p:nvSpPr>
            <p:spPr bwMode="auto">
              <a:xfrm>
                <a:off x="3590" y="3460"/>
                <a:ext cx="12" cy="71"/>
              </a:xfrm>
              <a:custGeom>
                <a:avLst/>
                <a:gdLst>
                  <a:gd name="T0" fmla="*/ 0 w 13"/>
                  <a:gd name="T1" fmla="*/ 74 h 74"/>
                  <a:gd name="T2" fmla="*/ 3 w 13"/>
                  <a:gd name="T3" fmla="*/ 60 h 74"/>
                  <a:gd name="T4" fmla="*/ 6 w 13"/>
                  <a:gd name="T5" fmla="*/ 43 h 74"/>
                  <a:gd name="T6" fmla="*/ 10 w 13"/>
                  <a:gd name="T7" fmla="*/ 24 h 74"/>
                  <a:gd name="T8" fmla="*/ 13 w 13"/>
                  <a:gd name="T9" fmla="*/ 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74">
                    <a:moveTo>
                      <a:pt x="0" y="74"/>
                    </a:moveTo>
                    <a:lnTo>
                      <a:pt x="3" y="60"/>
                    </a:lnTo>
                    <a:lnTo>
                      <a:pt x="6" y="43"/>
                    </a:lnTo>
                    <a:lnTo>
                      <a:pt x="10" y="24"/>
                    </a:lnTo>
                    <a:lnTo>
                      <a:pt x="13" y="0"/>
                    </a:lnTo>
                  </a:path>
                </a:pathLst>
              </a:custGeom>
              <a:noFill/>
              <a:ln w="20638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" name="Freeform 947"/>
              <p:cNvSpPr>
                <a:spLocks/>
              </p:cNvSpPr>
              <p:nvPr/>
            </p:nvSpPr>
            <p:spPr bwMode="auto">
              <a:xfrm>
                <a:off x="3602" y="3336"/>
                <a:ext cx="13" cy="124"/>
              </a:xfrm>
              <a:custGeom>
                <a:avLst/>
                <a:gdLst>
                  <a:gd name="T0" fmla="*/ 0 w 13"/>
                  <a:gd name="T1" fmla="*/ 129 h 129"/>
                  <a:gd name="T2" fmla="*/ 3 w 13"/>
                  <a:gd name="T3" fmla="*/ 103 h 129"/>
                  <a:gd name="T4" fmla="*/ 6 w 13"/>
                  <a:gd name="T5" fmla="*/ 70 h 129"/>
                  <a:gd name="T6" fmla="*/ 9 w 13"/>
                  <a:gd name="T7" fmla="*/ 36 h 129"/>
                  <a:gd name="T8" fmla="*/ 13 w 13"/>
                  <a:gd name="T9" fmla="*/ 0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29">
                    <a:moveTo>
                      <a:pt x="0" y="129"/>
                    </a:moveTo>
                    <a:lnTo>
                      <a:pt x="3" y="103"/>
                    </a:lnTo>
                    <a:lnTo>
                      <a:pt x="6" y="70"/>
                    </a:lnTo>
                    <a:lnTo>
                      <a:pt x="9" y="36"/>
                    </a:lnTo>
                    <a:lnTo>
                      <a:pt x="13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Line 948"/>
              <p:cNvSpPr>
                <a:spLocks noChangeShapeType="1"/>
              </p:cNvSpPr>
              <p:nvPr/>
            </p:nvSpPr>
            <p:spPr bwMode="auto">
              <a:xfrm flipV="1">
                <a:off x="3615" y="3303"/>
                <a:ext cx="4" cy="33"/>
              </a:xfrm>
              <a:prstGeom prst="line">
                <a:avLst/>
              </a:prstGeom>
              <a:noFill/>
              <a:ln w="20638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Freeform 949"/>
              <p:cNvSpPr>
                <a:spLocks/>
              </p:cNvSpPr>
              <p:nvPr/>
            </p:nvSpPr>
            <p:spPr bwMode="auto">
              <a:xfrm>
                <a:off x="3619" y="3249"/>
                <a:ext cx="6" cy="54"/>
              </a:xfrm>
              <a:custGeom>
                <a:avLst/>
                <a:gdLst>
                  <a:gd name="T0" fmla="*/ 0 w 6"/>
                  <a:gd name="T1" fmla="*/ 57 h 57"/>
                  <a:gd name="T2" fmla="*/ 3 w 6"/>
                  <a:gd name="T3" fmla="*/ 27 h 57"/>
                  <a:gd name="T4" fmla="*/ 6 w 6"/>
                  <a:gd name="T5" fmla="*/ 0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57">
                    <a:moveTo>
                      <a:pt x="0" y="57"/>
                    </a:moveTo>
                    <a:lnTo>
                      <a:pt x="3" y="27"/>
                    </a:lnTo>
                    <a:lnTo>
                      <a:pt x="6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Freeform 950"/>
              <p:cNvSpPr>
                <a:spLocks/>
              </p:cNvSpPr>
              <p:nvPr/>
            </p:nvSpPr>
            <p:spPr bwMode="auto">
              <a:xfrm>
                <a:off x="3625" y="3153"/>
                <a:ext cx="16" cy="96"/>
              </a:xfrm>
              <a:custGeom>
                <a:avLst/>
                <a:gdLst>
                  <a:gd name="T0" fmla="*/ 0 w 16"/>
                  <a:gd name="T1" fmla="*/ 100 h 100"/>
                  <a:gd name="T2" fmla="*/ 3 w 16"/>
                  <a:gd name="T3" fmla="*/ 80 h 100"/>
                  <a:gd name="T4" fmla="*/ 6 w 16"/>
                  <a:gd name="T5" fmla="*/ 62 h 100"/>
                  <a:gd name="T6" fmla="*/ 10 w 16"/>
                  <a:gd name="T7" fmla="*/ 45 h 100"/>
                  <a:gd name="T8" fmla="*/ 13 w 16"/>
                  <a:gd name="T9" fmla="*/ 23 h 100"/>
                  <a:gd name="T10" fmla="*/ 16 w 16"/>
                  <a:gd name="T11" fmla="*/ 0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" h="100">
                    <a:moveTo>
                      <a:pt x="0" y="100"/>
                    </a:moveTo>
                    <a:lnTo>
                      <a:pt x="3" y="80"/>
                    </a:lnTo>
                    <a:lnTo>
                      <a:pt x="6" y="62"/>
                    </a:lnTo>
                    <a:lnTo>
                      <a:pt x="10" y="45"/>
                    </a:lnTo>
                    <a:lnTo>
                      <a:pt x="13" y="23"/>
                    </a:lnTo>
                    <a:lnTo>
                      <a:pt x="16" y="0"/>
                    </a:lnTo>
                  </a:path>
                </a:pathLst>
              </a:custGeom>
              <a:noFill/>
              <a:ln w="20638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Freeform 951"/>
              <p:cNvSpPr>
                <a:spLocks/>
              </p:cNvSpPr>
              <p:nvPr/>
            </p:nvSpPr>
            <p:spPr bwMode="auto">
              <a:xfrm>
                <a:off x="3641" y="3017"/>
                <a:ext cx="12" cy="136"/>
              </a:xfrm>
              <a:custGeom>
                <a:avLst/>
                <a:gdLst>
                  <a:gd name="T0" fmla="*/ 0 w 13"/>
                  <a:gd name="T1" fmla="*/ 142 h 142"/>
                  <a:gd name="T2" fmla="*/ 3 w 13"/>
                  <a:gd name="T3" fmla="*/ 111 h 142"/>
                  <a:gd name="T4" fmla="*/ 6 w 13"/>
                  <a:gd name="T5" fmla="*/ 77 h 142"/>
                  <a:gd name="T6" fmla="*/ 10 w 13"/>
                  <a:gd name="T7" fmla="*/ 38 h 142"/>
                  <a:gd name="T8" fmla="*/ 13 w 13"/>
                  <a:gd name="T9" fmla="*/ 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42">
                    <a:moveTo>
                      <a:pt x="0" y="142"/>
                    </a:moveTo>
                    <a:lnTo>
                      <a:pt x="3" y="111"/>
                    </a:lnTo>
                    <a:lnTo>
                      <a:pt x="6" y="77"/>
                    </a:lnTo>
                    <a:lnTo>
                      <a:pt x="10" y="38"/>
                    </a:lnTo>
                    <a:lnTo>
                      <a:pt x="13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" name="Line 952"/>
              <p:cNvSpPr>
                <a:spLocks noChangeShapeType="1"/>
              </p:cNvSpPr>
              <p:nvPr/>
            </p:nvSpPr>
            <p:spPr bwMode="auto">
              <a:xfrm flipV="1">
                <a:off x="3653" y="2981"/>
                <a:ext cx="5" cy="36"/>
              </a:xfrm>
              <a:prstGeom prst="line">
                <a:avLst/>
              </a:prstGeom>
              <a:noFill/>
              <a:ln w="20638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Freeform 953"/>
              <p:cNvSpPr>
                <a:spLocks/>
              </p:cNvSpPr>
              <p:nvPr/>
            </p:nvSpPr>
            <p:spPr bwMode="auto">
              <a:xfrm>
                <a:off x="3658" y="2372"/>
                <a:ext cx="47" cy="609"/>
              </a:xfrm>
              <a:custGeom>
                <a:avLst/>
                <a:gdLst>
                  <a:gd name="T0" fmla="*/ 0 w 49"/>
                  <a:gd name="T1" fmla="*/ 635 h 635"/>
                  <a:gd name="T2" fmla="*/ 3 w 49"/>
                  <a:gd name="T3" fmla="*/ 599 h 635"/>
                  <a:gd name="T4" fmla="*/ 6 w 49"/>
                  <a:gd name="T5" fmla="*/ 565 h 635"/>
                  <a:gd name="T6" fmla="*/ 9 w 49"/>
                  <a:gd name="T7" fmla="*/ 532 h 635"/>
                  <a:gd name="T8" fmla="*/ 13 w 49"/>
                  <a:gd name="T9" fmla="*/ 500 h 635"/>
                  <a:gd name="T10" fmla="*/ 16 w 49"/>
                  <a:gd name="T11" fmla="*/ 462 h 635"/>
                  <a:gd name="T12" fmla="*/ 19 w 49"/>
                  <a:gd name="T13" fmla="*/ 421 h 635"/>
                  <a:gd name="T14" fmla="*/ 22 w 49"/>
                  <a:gd name="T15" fmla="*/ 376 h 635"/>
                  <a:gd name="T16" fmla="*/ 25 w 49"/>
                  <a:gd name="T17" fmla="*/ 324 h 635"/>
                  <a:gd name="T18" fmla="*/ 29 w 49"/>
                  <a:gd name="T19" fmla="*/ 269 h 635"/>
                  <a:gd name="T20" fmla="*/ 32 w 49"/>
                  <a:gd name="T21" fmla="*/ 213 h 635"/>
                  <a:gd name="T22" fmla="*/ 35 w 49"/>
                  <a:gd name="T23" fmla="*/ 160 h 635"/>
                  <a:gd name="T24" fmla="*/ 38 w 49"/>
                  <a:gd name="T25" fmla="*/ 108 h 635"/>
                  <a:gd name="T26" fmla="*/ 43 w 49"/>
                  <a:gd name="T27" fmla="*/ 65 h 635"/>
                  <a:gd name="T28" fmla="*/ 46 w 49"/>
                  <a:gd name="T29" fmla="*/ 27 h 635"/>
                  <a:gd name="T30" fmla="*/ 49 w 49"/>
                  <a:gd name="T31" fmla="*/ 0 h 6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9" h="635">
                    <a:moveTo>
                      <a:pt x="0" y="635"/>
                    </a:moveTo>
                    <a:lnTo>
                      <a:pt x="3" y="599"/>
                    </a:lnTo>
                    <a:lnTo>
                      <a:pt x="6" y="565"/>
                    </a:lnTo>
                    <a:lnTo>
                      <a:pt x="9" y="532"/>
                    </a:lnTo>
                    <a:lnTo>
                      <a:pt x="13" y="500"/>
                    </a:lnTo>
                    <a:lnTo>
                      <a:pt x="16" y="462"/>
                    </a:lnTo>
                    <a:lnTo>
                      <a:pt x="19" y="421"/>
                    </a:lnTo>
                    <a:lnTo>
                      <a:pt x="22" y="376"/>
                    </a:lnTo>
                    <a:lnTo>
                      <a:pt x="25" y="324"/>
                    </a:lnTo>
                    <a:lnTo>
                      <a:pt x="29" y="269"/>
                    </a:lnTo>
                    <a:lnTo>
                      <a:pt x="32" y="213"/>
                    </a:lnTo>
                    <a:lnTo>
                      <a:pt x="35" y="160"/>
                    </a:lnTo>
                    <a:lnTo>
                      <a:pt x="38" y="108"/>
                    </a:lnTo>
                    <a:lnTo>
                      <a:pt x="43" y="65"/>
                    </a:lnTo>
                    <a:lnTo>
                      <a:pt x="46" y="27"/>
                    </a:lnTo>
                    <a:lnTo>
                      <a:pt x="49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Freeform 954"/>
              <p:cNvSpPr>
                <a:spLocks/>
              </p:cNvSpPr>
              <p:nvPr/>
            </p:nvSpPr>
            <p:spPr bwMode="auto">
              <a:xfrm>
                <a:off x="3705" y="2341"/>
                <a:ext cx="7" cy="31"/>
              </a:xfrm>
              <a:custGeom>
                <a:avLst/>
                <a:gdLst>
                  <a:gd name="T0" fmla="*/ 0 w 7"/>
                  <a:gd name="T1" fmla="*/ 32 h 32"/>
                  <a:gd name="T2" fmla="*/ 4 w 7"/>
                  <a:gd name="T3" fmla="*/ 12 h 32"/>
                  <a:gd name="T4" fmla="*/ 7 w 7"/>
                  <a:gd name="T5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32">
                    <a:moveTo>
                      <a:pt x="0" y="32"/>
                    </a:moveTo>
                    <a:lnTo>
                      <a:pt x="4" y="12"/>
                    </a:lnTo>
                    <a:lnTo>
                      <a:pt x="7" y="0"/>
                    </a:lnTo>
                  </a:path>
                </a:pathLst>
              </a:custGeom>
              <a:noFill/>
              <a:ln w="20638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Line 955"/>
              <p:cNvSpPr>
                <a:spLocks noChangeShapeType="1"/>
              </p:cNvSpPr>
              <p:nvPr/>
            </p:nvSpPr>
            <p:spPr bwMode="auto">
              <a:xfrm flipV="1">
                <a:off x="3712" y="2334"/>
                <a:ext cx="2" cy="7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" name="Line 956"/>
              <p:cNvSpPr>
                <a:spLocks noChangeShapeType="1"/>
              </p:cNvSpPr>
              <p:nvPr/>
            </p:nvSpPr>
            <p:spPr bwMode="auto">
              <a:xfrm flipV="1">
                <a:off x="3714" y="2331"/>
                <a:ext cx="3" cy="3"/>
              </a:xfrm>
              <a:prstGeom prst="line">
                <a:avLst/>
              </a:prstGeom>
              <a:noFill/>
              <a:ln w="26988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" name="Line 957"/>
              <p:cNvSpPr>
                <a:spLocks noChangeShapeType="1"/>
              </p:cNvSpPr>
              <p:nvPr/>
            </p:nvSpPr>
            <p:spPr bwMode="auto">
              <a:xfrm flipV="1">
                <a:off x="3717" y="2329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Freeform 958"/>
              <p:cNvSpPr>
                <a:spLocks/>
              </p:cNvSpPr>
              <p:nvPr/>
            </p:nvSpPr>
            <p:spPr bwMode="auto">
              <a:xfrm>
                <a:off x="3720" y="2329"/>
                <a:ext cx="18" cy="1"/>
              </a:xfrm>
              <a:custGeom>
                <a:avLst/>
                <a:gdLst>
                  <a:gd name="T0" fmla="*/ 0 w 18"/>
                  <a:gd name="T1" fmla="*/ 4 w 18"/>
                  <a:gd name="T2" fmla="*/ 7 w 18"/>
                  <a:gd name="T3" fmla="*/ 10 w 18"/>
                  <a:gd name="T4" fmla="*/ 13 w 18"/>
                  <a:gd name="T5" fmla="*/ 18 w 18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</a:cxnLst>
                <a:rect l="0" t="0" r="r" b="b"/>
                <a:pathLst>
                  <a:path w="18">
                    <a:moveTo>
                      <a:pt x="0" y="0"/>
                    </a:moveTo>
                    <a:lnTo>
                      <a:pt x="4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8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" name="Freeform 959"/>
              <p:cNvSpPr>
                <a:spLocks/>
              </p:cNvSpPr>
              <p:nvPr/>
            </p:nvSpPr>
            <p:spPr bwMode="auto">
              <a:xfrm>
                <a:off x="3738" y="2329"/>
                <a:ext cx="12" cy="6"/>
              </a:xfrm>
              <a:custGeom>
                <a:avLst/>
                <a:gdLst>
                  <a:gd name="T0" fmla="*/ 0 w 13"/>
                  <a:gd name="T1" fmla="*/ 0 h 7"/>
                  <a:gd name="T2" fmla="*/ 3 w 13"/>
                  <a:gd name="T3" fmla="*/ 2 h 7"/>
                  <a:gd name="T4" fmla="*/ 7 w 13"/>
                  <a:gd name="T5" fmla="*/ 4 h 7"/>
                  <a:gd name="T6" fmla="*/ 10 w 13"/>
                  <a:gd name="T7" fmla="*/ 6 h 7"/>
                  <a:gd name="T8" fmla="*/ 13 w 13"/>
                  <a:gd name="T9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7">
                    <a:moveTo>
                      <a:pt x="0" y="0"/>
                    </a:moveTo>
                    <a:lnTo>
                      <a:pt x="3" y="2"/>
                    </a:lnTo>
                    <a:lnTo>
                      <a:pt x="7" y="4"/>
                    </a:lnTo>
                    <a:lnTo>
                      <a:pt x="10" y="6"/>
                    </a:lnTo>
                    <a:lnTo>
                      <a:pt x="13" y="7"/>
                    </a:lnTo>
                  </a:path>
                </a:pathLst>
              </a:custGeom>
              <a:noFill/>
              <a:ln w="23813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5" name="Line 960"/>
              <p:cNvSpPr>
                <a:spLocks noChangeShapeType="1"/>
              </p:cNvSpPr>
              <p:nvPr/>
            </p:nvSpPr>
            <p:spPr bwMode="auto">
              <a:xfrm>
                <a:off x="3750" y="2335"/>
                <a:ext cx="3" cy="4"/>
              </a:xfrm>
              <a:prstGeom prst="line">
                <a:avLst/>
              </a:prstGeom>
              <a:noFill/>
              <a:ln w="26988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6" name="Freeform 961"/>
              <p:cNvSpPr>
                <a:spLocks/>
              </p:cNvSpPr>
              <p:nvPr/>
            </p:nvSpPr>
            <p:spPr bwMode="auto">
              <a:xfrm>
                <a:off x="3753" y="2339"/>
                <a:ext cx="7" cy="4"/>
              </a:xfrm>
              <a:custGeom>
                <a:avLst/>
                <a:gdLst>
                  <a:gd name="T0" fmla="*/ 0 w 7"/>
                  <a:gd name="T1" fmla="*/ 0 h 4"/>
                  <a:gd name="T2" fmla="*/ 3 w 7"/>
                  <a:gd name="T3" fmla="*/ 2 h 4"/>
                  <a:gd name="T4" fmla="*/ 7 w 7"/>
                  <a:gd name="T5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4">
                    <a:moveTo>
                      <a:pt x="0" y="0"/>
                    </a:moveTo>
                    <a:lnTo>
                      <a:pt x="3" y="2"/>
                    </a:lnTo>
                    <a:lnTo>
                      <a:pt x="7" y="4"/>
                    </a:lnTo>
                  </a:path>
                </a:pathLst>
              </a:custGeom>
              <a:noFill/>
              <a:ln w="23813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7" name="Line 962"/>
              <p:cNvSpPr>
                <a:spLocks noChangeShapeType="1"/>
              </p:cNvSpPr>
              <p:nvPr/>
            </p:nvSpPr>
            <p:spPr bwMode="auto">
              <a:xfrm>
                <a:off x="3760" y="2343"/>
                <a:ext cx="2" cy="1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8" name="Freeform 963"/>
              <p:cNvSpPr>
                <a:spLocks/>
              </p:cNvSpPr>
              <p:nvPr/>
            </p:nvSpPr>
            <p:spPr bwMode="auto">
              <a:xfrm>
                <a:off x="3762" y="2343"/>
                <a:ext cx="9" cy="5"/>
              </a:xfrm>
              <a:custGeom>
                <a:avLst/>
                <a:gdLst>
                  <a:gd name="T0" fmla="*/ 0 w 9"/>
                  <a:gd name="T1" fmla="*/ 0 h 5"/>
                  <a:gd name="T2" fmla="*/ 3 w 9"/>
                  <a:gd name="T3" fmla="*/ 1 h 5"/>
                  <a:gd name="T4" fmla="*/ 6 w 9"/>
                  <a:gd name="T5" fmla="*/ 3 h 5"/>
                  <a:gd name="T6" fmla="*/ 9 w 9"/>
                  <a:gd name="T7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" h="5">
                    <a:moveTo>
                      <a:pt x="0" y="0"/>
                    </a:moveTo>
                    <a:lnTo>
                      <a:pt x="3" y="1"/>
                    </a:lnTo>
                    <a:lnTo>
                      <a:pt x="6" y="3"/>
                    </a:lnTo>
                    <a:lnTo>
                      <a:pt x="9" y="5"/>
                    </a:lnTo>
                  </a:path>
                </a:pathLst>
              </a:custGeom>
              <a:noFill/>
              <a:ln w="23813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" name="Freeform 964"/>
              <p:cNvSpPr>
                <a:spLocks/>
              </p:cNvSpPr>
              <p:nvPr/>
            </p:nvSpPr>
            <p:spPr bwMode="auto">
              <a:xfrm>
                <a:off x="3771" y="2348"/>
                <a:ext cx="9" cy="10"/>
              </a:xfrm>
              <a:custGeom>
                <a:avLst/>
                <a:gdLst>
                  <a:gd name="T0" fmla="*/ 0 w 9"/>
                  <a:gd name="T1" fmla="*/ 0 h 11"/>
                  <a:gd name="T2" fmla="*/ 4 w 9"/>
                  <a:gd name="T3" fmla="*/ 4 h 11"/>
                  <a:gd name="T4" fmla="*/ 9 w 9"/>
                  <a:gd name="T5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" h="11">
                    <a:moveTo>
                      <a:pt x="0" y="0"/>
                    </a:moveTo>
                    <a:lnTo>
                      <a:pt x="4" y="4"/>
                    </a:lnTo>
                    <a:lnTo>
                      <a:pt x="9" y="11"/>
                    </a:lnTo>
                  </a:path>
                </a:pathLst>
              </a:custGeom>
              <a:noFill/>
              <a:ln w="26988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0" name="Line 965"/>
              <p:cNvSpPr>
                <a:spLocks noChangeShapeType="1"/>
              </p:cNvSpPr>
              <p:nvPr/>
            </p:nvSpPr>
            <p:spPr bwMode="auto">
              <a:xfrm>
                <a:off x="3780" y="2358"/>
                <a:ext cx="3" cy="1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" name="Freeform 966"/>
              <p:cNvSpPr>
                <a:spLocks/>
              </p:cNvSpPr>
              <p:nvPr/>
            </p:nvSpPr>
            <p:spPr bwMode="auto">
              <a:xfrm>
                <a:off x="3783" y="2369"/>
                <a:ext cx="5" cy="36"/>
              </a:xfrm>
              <a:custGeom>
                <a:avLst/>
                <a:gdLst>
                  <a:gd name="T0" fmla="*/ 0 w 6"/>
                  <a:gd name="T1" fmla="*/ 0 h 37"/>
                  <a:gd name="T2" fmla="*/ 3 w 6"/>
                  <a:gd name="T3" fmla="*/ 16 h 37"/>
                  <a:gd name="T4" fmla="*/ 6 w 6"/>
                  <a:gd name="T5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37">
                    <a:moveTo>
                      <a:pt x="0" y="0"/>
                    </a:moveTo>
                    <a:lnTo>
                      <a:pt x="3" y="16"/>
                    </a:lnTo>
                    <a:lnTo>
                      <a:pt x="6" y="37"/>
                    </a:lnTo>
                  </a:path>
                </a:pathLst>
              </a:custGeom>
              <a:noFill/>
              <a:ln w="20638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2" name="Freeform 967"/>
              <p:cNvSpPr>
                <a:spLocks/>
              </p:cNvSpPr>
              <p:nvPr/>
            </p:nvSpPr>
            <p:spPr bwMode="auto">
              <a:xfrm>
                <a:off x="3788" y="2405"/>
                <a:ext cx="25" cy="236"/>
              </a:xfrm>
              <a:custGeom>
                <a:avLst/>
                <a:gdLst>
                  <a:gd name="T0" fmla="*/ 0 w 26"/>
                  <a:gd name="T1" fmla="*/ 0 h 246"/>
                  <a:gd name="T2" fmla="*/ 3 w 26"/>
                  <a:gd name="T3" fmla="*/ 27 h 246"/>
                  <a:gd name="T4" fmla="*/ 7 w 26"/>
                  <a:gd name="T5" fmla="*/ 58 h 246"/>
                  <a:gd name="T6" fmla="*/ 10 w 26"/>
                  <a:gd name="T7" fmla="*/ 90 h 246"/>
                  <a:gd name="T8" fmla="*/ 13 w 26"/>
                  <a:gd name="T9" fmla="*/ 124 h 246"/>
                  <a:gd name="T10" fmla="*/ 16 w 26"/>
                  <a:gd name="T11" fmla="*/ 158 h 246"/>
                  <a:gd name="T12" fmla="*/ 19 w 26"/>
                  <a:gd name="T13" fmla="*/ 188 h 246"/>
                  <a:gd name="T14" fmla="*/ 23 w 26"/>
                  <a:gd name="T15" fmla="*/ 219 h 246"/>
                  <a:gd name="T16" fmla="*/ 26 w 26"/>
                  <a:gd name="T17" fmla="*/ 246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6" h="246">
                    <a:moveTo>
                      <a:pt x="0" y="0"/>
                    </a:moveTo>
                    <a:lnTo>
                      <a:pt x="3" y="27"/>
                    </a:lnTo>
                    <a:lnTo>
                      <a:pt x="7" y="58"/>
                    </a:lnTo>
                    <a:lnTo>
                      <a:pt x="10" y="90"/>
                    </a:lnTo>
                    <a:lnTo>
                      <a:pt x="13" y="124"/>
                    </a:lnTo>
                    <a:lnTo>
                      <a:pt x="16" y="158"/>
                    </a:lnTo>
                    <a:lnTo>
                      <a:pt x="19" y="188"/>
                    </a:lnTo>
                    <a:lnTo>
                      <a:pt x="23" y="219"/>
                    </a:lnTo>
                    <a:lnTo>
                      <a:pt x="26" y="246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" name="Freeform 968"/>
              <p:cNvSpPr>
                <a:spLocks/>
              </p:cNvSpPr>
              <p:nvPr/>
            </p:nvSpPr>
            <p:spPr bwMode="auto">
              <a:xfrm>
                <a:off x="3813" y="2641"/>
                <a:ext cx="26" cy="174"/>
              </a:xfrm>
              <a:custGeom>
                <a:avLst/>
                <a:gdLst>
                  <a:gd name="T0" fmla="*/ 0 w 27"/>
                  <a:gd name="T1" fmla="*/ 0 h 182"/>
                  <a:gd name="T2" fmla="*/ 5 w 27"/>
                  <a:gd name="T3" fmla="*/ 25 h 182"/>
                  <a:gd name="T4" fmla="*/ 8 w 27"/>
                  <a:gd name="T5" fmla="*/ 48 h 182"/>
                  <a:gd name="T6" fmla="*/ 11 w 27"/>
                  <a:gd name="T7" fmla="*/ 71 h 182"/>
                  <a:gd name="T8" fmla="*/ 14 w 27"/>
                  <a:gd name="T9" fmla="*/ 93 h 182"/>
                  <a:gd name="T10" fmla="*/ 17 w 27"/>
                  <a:gd name="T11" fmla="*/ 114 h 182"/>
                  <a:gd name="T12" fmla="*/ 21 w 27"/>
                  <a:gd name="T13" fmla="*/ 136 h 182"/>
                  <a:gd name="T14" fmla="*/ 24 w 27"/>
                  <a:gd name="T15" fmla="*/ 157 h 182"/>
                  <a:gd name="T16" fmla="*/ 27 w 27"/>
                  <a:gd name="T17" fmla="*/ 182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" h="182">
                    <a:moveTo>
                      <a:pt x="0" y="0"/>
                    </a:moveTo>
                    <a:lnTo>
                      <a:pt x="5" y="25"/>
                    </a:lnTo>
                    <a:lnTo>
                      <a:pt x="8" y="48"/>
                    </a:lnTo>
                    <a:lnTo>
                      <a:pt x="11" y="71"/>
                    </a:lnTo>
                    <a:lnTo>
                      <a:pt x="14" y="93"/>
                    </a:lnTo>
                    <a:lnTo>
                      <a:pt x="17" y="114"/>
                    </a:lnTo>
                    <a:lnTo>
                      <a:pt x="21" y="136"/>
                    </a:lnTo>
                    <a:lnTo>
                      <a:pt x="24" y="157"/>
                    </a:lnTo>
                    <a:lnTo>
                      <a:pt x="27" y="182"/>
                    </a:lnTo>
                  </a:path>
                </a:pathLst>
              </a:custGeom>
              <a:noFill/>
              <a:ln w="20638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" name="Freeform 969"/>
              <p:cNvSpPr>
                <a:spLocks/>
              </p:cNvSpPr>
              <p:nvPr/>
            </p:nvSpPr>
            <p:spPr bwMode="auto">
              <a:xfrm>
                <a:off x="3839" y="2815"/>
                <a:ext cx="48" cy="562"/>
              </a:xfrm>
              <a:custGeom>
                <a:avLst/>
                <a:gdLst>
                  <a:gd name="T0" fmla="*/ 0 w 50"/>
                  <a:gd name="T1" fmla="*/ 0 h 586"/>
                  <a:gd name="T2" fmla="*/ 3 w 50"/>
                  <a:gd name="T3" fmla="*/ 27 h 586"/>
                  <a:gd name="T4" fmla="*/ 7 w 50"/>
                  <a:gd name="T5" fmla="*/ 58 h 586"/>
                  <a:gd name="T6" fmla="*/ 10 w 50"/>
                  <a:gd name="T7" fmla="*/ 94 h 586"/>
                  <a:gd name="T8" fmla="*/ 13 w 50"/>
                  <a:gd name="T9" fmla="*/ 133 h 586"/>
                  <a:gd name="T10" fmla="*/ 16 w 50"/>
                  <a:gd name="T11" fmla="*/ 178 h 586"/>
                  <a:gd name="T12" fmla="*/ 21 w 50"/>
                  <a:gd name="T13" fmla="*/ 224 h 586"/>
                  <a:gd name="T14" fmla="*/ 24 w 50"/>
                  <a:gd name="T15" fmla="*/ 273 h 586"/>
                  <a:gd name="T16" fmla="*/ 27 w 50"/>
                  <a:gd name="T17" fmla="*/ 321 h 586"/>
                  <a:gd name="T18" fmla="*/ 31 w 50"/>
                  <a:gd name="T19" fmla="*/ 370 h 586"/>
                  <a:gd name="T20" fmla="*/ 34 w 50"/>
                  <a:gd name="T21" fmla="*/ 414 h 586"/>
                  <a:gd name="T22" fmla="*/ 37 w 50"/>
                  <a:gd name="T23" fmla="*/ 456 h 586"/>
                  <a:gd name="T24" fmla="*/ 40 w 50"/>
                  <a:gd name="T25" fmla="*/ 493 h 586"/>
                  <a:gd name="T26" fmla="*/ 43 w 50"/>
                  <a:gd name="T27" fmla="*/ 527 h 586"/>
                  <a:gd name="T28" fmla="*/ 47 w 50"/>
                  <a:gd name="T29" fmla="*/ 558 h 586"/>
                  <a:gd name="T30" fmla="*/ 50 w 50"/>
                  <a:gd name="T31" fmla="*/ 586 h 5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0" h="586">
                    <a:moveTo>
                      <a:pt x="0" y="0"/>
                    </a:moveTo>
                    <a:lnTo>
                      <a:pt x="3" y="27"/>
                    </a:lnTo>
                    <a:lnTo>
                      <a:pt x="7" y="58"/>
                    </a:lnTo>
                    <a:lnTo>
                      <a:pt x="10" y="94"/>
                    </a:lnTo>
                    <a:lnTo>
                      <a:pt x="13" y="133"/>
                    </a:lnTo>
                    <a:lnTo>
                      <a:pt x="16" y="178"/>
                    </a:lnTo>
                    <a:lnTo>
                      <a:pt x="21" y="224"/>
                    </a:lnTo>
                    <a:lnTo>
                      <a:pt x="24" y="273"/>
                    </a:lnTo>
                    <a:lnTo>
                      <a:pt x="27" y="321"/>
                    </a:lnTo>
                    <a:lnTo>
                      <a:pt x="31" y="370"/>
                    </a:lnTo>
                    <a:lnTo>
                      <a:pt x="34" y="414"/>
                    </a:lnTo>
                    <a:lnTo>
                      <a:pt x="37" y="456"/>
                    </a:lnTo>
                    <a:lnTo>
                      <a:pt x="40" y="493"/>
                    </a:lnTo>
                    <a:lnTo>
                      <a:pt x="43" y="527"/>
                    </a:lnTo>
                    <a:lnTo>
                      <a:pt x="47" y="558"/>
                    </a:lnTo>
                    <a:lnTo>
                      <a:pt x="50" y="586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" name="Freeform 970"/>
              <p:cNvSpPr>
                <a:spLocks/>
              </p:cNvSpPr>
              <p:nvPr/>
            </p:nvSpPr>
            <p:spPr bwMode="auto">
              <a:xfrm>
                <a:off x="3887" y="3377"/>
                <a:ext cx="26" cy="135"/>
              </a:xfrm>
              <a:custGeom>
                <a:avLst/>
                <a:gdLst>
                  <a:gd name="T0" fmla="*/ 0 w 27"/>
                  <a:gd name="T1" fmla="*/ 0 h 140"/>
                  <a:gd name="T2" fmla="*/ 3 w 27"/>
                  <a:gd name="T3" fmla="*/ 24 h 140"/>
                  <a:gd name="T4" fmla="*/ 6 w 27"/>
                  <a:gd name="T5" fmla="*/ 45 h 140"/>
                  <a:gd name="T6" fmla="*/ 11 w 27"/>
                  <a:gd name="T7" fmla="*/ 65 h 140"/>
                  <a:gd name="T8" fmla="*/ 14 w 27"/>
                  <a:gd name="T9" fmla="*/ 83 h 140"/>
                  <a:gd name="T10" fmla="*/ 18 w 27"/>
                  <a:gd name="T11" fmla="*/ 99 h 140"/>
                  <a:gd name="T12" fmla="*/ 21 w 27"/>
                  <a:gd name="T13" fmla="*/ 113 h 140"/>
                  <a:gd name="T14" fmla="*/ 24 w 27"/>
                  <a:gd name="T15" fmla="*/ 128 h 140"/>
                  <a:gd name="T16" fmla="*/ 27 w 27"/>
                  <a:gd name="T17" fmla="*/ 140 h 1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" h="140">
                    <a:moveTo>
                      <a:pt x="0" y="0"/>
                    </a:moveTo>
                    <a:lnTo>
                      <a:pt x="3" y="24"/>
                    </a:lnTo>
                    <a:lnTo>
                      <a:pt x="6" y="45"/>
                    </a:lnTo>
                    <a:lnTo>
                      <a:pt x="11" y="65"/>
                    </a:lnTo>
                    <a:lnTo>
                      <a:pt x="14" y="83"/>
                    </a:lnTo>
                    <a:lnTo>
                      <a:pt x="18" y="99"/>
                    </a:lnTo>
                    <a:lnTo>
                      <a:pt x="21" y="113"/>
                    </a:lnTo>
                    <a:lnTo>
                      <a:pt x="24" y="128"/>
                    </a:lnTo>
                    <a:lnTo>
                      <a:pt x="27" y="140"/>
                    </a:lnTo>
                  </a:path>
                </a:pathLst>
              </a:custGeom>
              <a:noFill/>
              <a:ln w="20638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" name="Freeform 971"/>
              <p:cNvSpPr>
                <a:spLocks/>
              </p:cNvSpPr>
              <p:nvPr/>
            </p:nvSpPr>
            <p:spPr bwMode="auto">
              <a:xfrm>
                <a:off x="3913" y="3512"/>
                <a:ext cx="15" cy="43"/>
              </a:xfrm>
              <a:custGeom>
                <a:avLst/>
                <a:gdLst>
                  <a:gd name="T0" fmla="*/ 0 w 16"/>
                  <a:gd name="T1" fmla="*/ 0 h 45"/>
                  <a:gd name="T2" fmla="*/ 3 w 16"/>
                  <a:gd name="T3" fmla="*/ 11 h 45"/>
                  <a:gd name="T4" fmla="*/ 7 w 16"/>
                  <a:gd name="T5" fmla="*/ 22 h 45"/>
                  <a:gd name="T6" fmla="*/ 10 w 16"/>
                  <a:gd name="T7" fmla="*/ 29 h 45"/>
                  <a:gd name="T8" fmla="*/ 13 w 16"/>
                  <a:gd name="T9" fmla="*/ 38 h 45"/>
                  <a:gd name="T10" fmla="*/ 16 w 16"/>
                  <a:gd name="T11" fmla="*/ 4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" h="45">
                    <a:moveTo>
                      <a:pt x="0" y="0"/>
                    </a:moveTo>
                    <a:lnTo>
                      <a:pt x="3" y="11"/>
                    </a:lnTo>
                    <a:lnTo>
                      <a:pt x="7" y="22"/>
                    </a:lnTo>
                    <a:lnTo>
                      <a:pt x="10" y="29"/>
                    </a:lnTo>
                    <a:lnTo>
                      <a:pt x="13" y="38"/>
                    </a:lnTo>
                    <a:lnTo>
                      <a:pt x="16" y="45"/>
                    </a:lnTo>
                  </a:path>
                </a:pathLst>
              </a:custGeom>
              <a:noFill/>
              <a:ln w="23813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7" name="Freeform 972"/>
              <p:cNvSpPr>
                <a:spLocks/>
              </p:cNvSpPr>
              <p:nvPr/>
            </p:nvSpPr>
            <p:spPr bwMode="auto">
              <a:xfrm>
                <a:off x="3928" y="3555"/>
                <a:ext cx="15" cy="17"/>
              </a:xfrm>
              <a:custGeom>
                <a:avLst/>
                <a:gdLst>
                  <a:gd name="T0" fmla="*/ 0 w 15"/>
                  <a:gd name="T1" fmla="*/ 0 h 18"/>
                  <a:gd name="T2" fmla="*/ 3 w 15"/>
                  <a:gd name="T3" fmla="*/ 5 h 18"/>
                  <a:gd name="T4" fmla="*/ 7 w 15"/>
                  <a:gd name="T5" fmla="*/ 9 h 18"/>
                  <a:gd name="T6" fmla="*/ 12 w 15"/>
                  <a:gd name="T7" fmla="*/ 14 h 18"/>
                  <a:gd name="T8" fmla="*/ 15 w 15"/>
                  <a:gd name="T9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18">
                    <a:moveTo>
                      <a:pt x="0" y="0"/>
                    </a:moveTo>
                    <a:lnTo>
                      <a:pt x="3" y="5"/>
                    </a:lnTo>
                    <a:lnTo>
                      <a:pt x="7" y="9"/>
                    </a:lnTo>
                    <a:lnTo>
                      <a:pt x="12" y="14"/>
                    </a:lnTo>
                    <a:lnTo>
                      <a:pt x="15" y="18"/>
                    </a:lnTo>
                  </a:path>
                </a:pathLst>
              </a:custGeom>
              <a:noFill/>
              <a:ln w="26988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8" name="Freeform 973"/>
              <p:cNvSpPr>
                <a:spLocks/>
              </p:cNvSpPr>
              <p:nvPr/>
            </p:nvSpPr>
            <p:spPr bwMode="auto">
              <a:xfrm>
                <a:off x="3943" y="3572"/>
                <a:ext cx="6" cy="4"/>
              </a:xfrm>
              <a:custGeom>
                <a:avLst/>
                <a:gdLst>
                  <a:gd name="T0" fmla="*/ 0 w 6"/>
                  <a:gd name="T1" fmla="*/ 0 h 4"/>
                  <a:gd name="T2" fmla="*/ 3 w 6"/>
                  <a:gd name="T3" fmla="*/ 2 h 4"/>
                  <a:gd name="T4" fmla="*/ 6 w 6"/>
                  <a:gd name="T5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4">
                    <a:moveTo>
                      <a:pt x="0" y="0"/>
                    </a:moveTo>
                    <a:lnTo>
                      <a:pt x="3" y="2"/>
                    </a:lnTo>
                    <a:lnTo>
                      <a:pt x="6" y="4"/>
                    </a:lnTo>
                  </a:path>
                </a:pathLst>
              </a:custGeom>
              <a:noFill/>
              <a:ln w="23813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9" name="Line 974"/>
              <p:cNvSpPr>
                <a:spLocks noChangeShapeType="1"/>
              </p:cNvSpPr>
              <p:nvPr/>
            </p:nvSpPr>
            <p:spPr bwMode="auto">
              <a:xfrm>
                <a:off x="3949" y="3576"/>
                <a:ext cx="3" cy="3"/>
              </a:xfrm>
              <a:prstGeom prst="line">
                <a:avLst/>
              </a:prstGeom>
              <a:noFill/>
              <a:ln w="26988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0" name="Line 975"/>
              <p:cNvSpPr>
                <a:spLocks noChangeShapeType="1"/>
              </p:cNvSpPr>
              <p:nvPr/>
            </p:nvSpPr>
            <p:spPr bwMode="auto">
              <a:xfrm>
                <a:off x="3952" y="3579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1" name="Line 976"/>
              <p:cNvSpPr>
                <a:spLocks noChangeShapeType="1"/>
              </p:cNvSpPr>
              <p:nvPr/>
            </p:nvSpPr>
            <p:spPr bwMode="auto">
              <a:xfrm>
                <a:off x="3955" y="3581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2" name="Freeform 977"/>
              <p:cNvSpPr>
                <a:spLocks/>
              </p:cNvSpPr>
              <p:nvPr/>
            </p:nvSpPr>
            <p:spPr bwMode="auto">
              <a:xfrm>
                <a:off x="3958" y="3581"/>
                <a:ext cx="6" cy="4"/>
              </a:xfrm>
              <a:custGeom>
                <a:avLst/>
                <a:gdLst>
                  <a:gd name="T0" fmla="*/ 0 w 6"/>
                  <a:gd name="T1" fmla="*/ 0 h 4"/>
                  <a:gd name="T2" fmla="*/ 3 w 6"/>
                  <a:gd name="T3" fmla="*/ 2 h 4"/>
                  <a:gd name="T4" fmla="*/ 6 w 6"/>
                  <a:gd name="T5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4">
                    <a:moveTo>
                      <a:pt x="0" y="0"/>
                    </a:moveTo>
                    <a:lnTo>
                      <a:pt x="3" y="2"/>
                    </a:lnTo>
                    <a:lnTo>
                      <a:pt x="6" y="4"/>
                    </a:lnTo>
                  </a:path>
                </a:pathLst>
              </a:custGeom>
              <a:noFill/>
              <a:ln w="23813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3" name="Line 978"/>
              <p:cNvSpPr>
                <a:spLocks noChangeShapeType="1"/>
              </p:cNvSpPr>
              <p:nvPr/>
            </p:nvSpPr>
            <p:spPr bwMode="auto">
              <a:xfrm>
                <a:off x="3964" y="3585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" name="Line 979"/>
              <p:cNvSpPr>
                <a:spLocks noChangeShapeType="1"/>
              </p:cNvSpPr>
              <p:nvPr/>
            </p:nvSpPr>
            <p:spPr bwMode="auto">
              <a:xfrm>
                <a:off x="3967" y="3585"/>
                <a:ext cx="4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" name="Line 980"/>
              <p:cNvSpPr>
                <a:spLocks noChangeShapeType="1"/>
              </p:cNvSpPr>
              <p:nvPr/>
            </p:nvSpPr>
            <p:spPr bwMode="auto">
              <a:xfrm>
                <a:off x="3971" y="3586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" name="Line 981"/>
              <p:cNvSpPr>
                <a:spLocks noChangeShapeType="1"/>
              </p:cNvSpPr>
              <p:nvPr/>
            </p:nvSpPr>
            <p:spPr bwMode="auto">
              <a:xfrm>
                <a:off x="3974" y="3586"/>
                <a:ext cx="4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7" name="Line 982"/>
              <p:cNvSpPr>
                <a:spLocks noChangeShapeType="1"/>
              </p:cNvSpPr>
              <p:nvPr/>
            </p:nvSpPr>
            <p:spPr bwMode="auto">
              <a:xfrm>
                <a:off x="3978" y="3587"/>
                <a:ext cx="3" cy="1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" name="Line 983"/>
              <p:cNvSpPr>
                <a:spLocks noChangeShapeType="1"/>
              </p:cNvSpPr>
              <p:nvPr/>
            </p:nvSpPr>
            <p:spPr bwMode="auto">
              <a:xfrm>
                <a:off x="3981" y="3587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9" name="Freeform 984"/>
              <p:cNvSpPr>
                <a:spLocks/>
              </p:cNvSpPr>
              <p:nvPr/>
            </p:nvSpPr>
            <p:spPr bwMode="auto">
              <a:xfrm>
                <a:off x="3984" y="3589"/>
                <a:ext cx="10" cy="1"/>
              </a:xfrm>
              <a:custGeom>
                <a:avLst/>
                <a:gdLst>
                  <a:gd name="T0" fmla="*/ 0 w 10"/>
                  <a:gd name="T1" fmla="*/ 3 w 10"/>
                  <a:gd name="T2" fmla="*/ 6 w 10"/>
                  <a:gd name="T3" fmla="*/ 10 w 1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0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10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0" name="Line 985"/>
              <p:cNvSpPr>
                <a:spLocks noChangeShapeType="1"/>
              </p:cNvSpPr>
              <p:nvPr/>
            </p:nvSpPr>
            <p:spPr bwMode="auto">
              <a:xfrm>
                <a:off x="3994" y="3589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" name="Freeform 986"/>
              <p:cNvSpPr>
                <a:spLocks/>
              </p:cNvSpPr>
              <p:nvPr/>
            </p:nvSpPr>
            <p:spPr bwMode="auto">
              <a:xfrm>
                <a:off x="3997" y="3591"/>
                <a:ext cx="38" cy="1"/>
              </a:xfrm>
              <a:custGeom>
                <a:avLst/>
                <a:gdLst>
                  <a:gd name="T0" fmla="*/ 0 w 40"/>
                  <a:gd name="T1" fmla="*/ 3 w 40"/>
                  <a:gd name="T2" fmla="*/ 6 w 40"/>
                  <a:gd name="T3" fmla="*/ 10 w 40"/>
                  <a:gd name="T4" fmla="*/ 13 w 40"/>
                  <a:gd name="T5" fmla="*/ 16 w 40"/>
                  <a:gd name="T6" fmla="*/ 19 w 40"/>
                  <a:gd name="T7" fmla="*/ 24 w 40"/>
                  <a:gd name="T8" fmla="*/ 27 w 40"/>
                  <a:gd name="T9" fmla="*/ 30 w 40"/>
                  <a:gd name="T10" fmla="*/ 34 w 40"/>
                  <a:gd name="T11" fmla="*/ 37 w 40"/>
                  <a:gd name="T1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3" y="0"/>
                    </a:lnTo>
                    <a:lnTo>
                      <a:pt x="6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0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2" name="Line 987"/>
              <p:cNvSpPr>
                <a:spLocks noChangeShapeType="1"/>
              </p:cNvSpPr>
              <p:nvPr/>
            </p:nvSpPr>
            <p:spPr bwMode="auto">
              <a:xfrm>
                <a:off x="4035" y="3591"/>
                <a:ext cx="3" cy="1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3" name="Freeform 988"/>
              <p:cNvSpPr>
                <a:spLocks/>
              </p:cNvSpPr>
              <p:nvPr/>
            </p:nvSpPr>
            <p:spPr bwMode="auto">
              <a:xfrm>
                <a:off x="4038" y="3592"/>
                <a:ext cx="12" cy="1"/>
              </a:xfrm>
              <a:custGeom>
                <a:avLst/>
                <a:gdLst>
                  <a:gd name="T0" fmla="*/ 0 w 13"/>
                  <a:gd name="T1" fmla="*/ 3 w 13"/>
                  <a:gd name="T2" fmla="*/ 7 w 13"/>
                  <a:gd name="T3" fmla="*/ 10 w 13"/>
                  <a:gd name="T4" fmla="*/ 13 w 1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13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3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" name="Line 989"/>
              <p:cNvSpPr>
                <a:spLocks noChangeShapeType="1"/>
              </p:cNvSpPr>
              <p:nvPr/>
            </p:nvSpPr>
            <p:spPr bwMode="auto">
              <a:xfrm>
                <a:off x="4050" y="3592"/>
                <a:ext cx="3" cy="2"/>
              </a:xfrm>
              <a:prstGeom prst="line">
                <a:avLst/>
              </a:prstGeom>
              <a:noFill/>
              <a:ln w="23813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" name="Freeform 990"/>
              <p:cNvSpPr>
                <a:spLocks/>
              </p:cNvSpPr>
              <p:nvPr/>
            </p:nvSpPr>
            <p:spPr bwMode="auto">
              <a:xfrm>
                <a:off x="4053" y="3594"/>
                <a:ext cx="184" cy="1"/>
              </a:xfrm>
              <a:custGeom>
                <a:avLst/>
                <a:gdLst>
                  <a:gd name="T0" fmla="*/ 0 w 191"/>
                  <a:gd name="T1" fmla="*/ 5 w 191"/>
                  <a:gd name="T2" fmla="*/ 8 w 191"/>
                  <a:gd name="T3" fmla="*/ 12 w 191"/>
                  <a:gd name="T4" fmla="*/ 15 w 191"/>
                  <a:gd name="T5" fmla="*/ 18 w 191"/>
                  <a:gd name="T6" fmla="*/ 21 w 191"/>
                  <a:gd name="T7" fmla="*/ 24 w 191"/>
                  <a:gd name="T8" fmla="*/ 28 w 191"/>
                  <a:gd name="T9" fmla="*/ 31 w 191"/>
                  <a:gd name="T10" fmla="*/ 34 w 191"/>
                  <a:gd name="T11" fmla="*/ 37 w 191"/>
                  <a:gd name="T12" fmla="*/ 40 w 191"/>
                  <a:gd name="T13" fmla="*/ 44 w 191"/>
                  <a:gd name="T14" fmla="*/ 48 w 191"/>
                  <a:gd name="T15" fmla="*/ 52 w 191"/>
                  <a:gd name="T16" fmla="*/ 55 w 191"/>
                  <a:gd name="T17" fmla="*/ 58 w 191"/>
                  <a:gd name="T18" fmla="*/ 61 w 191"/>
                  <a:gd name="T19" fmla="*/ 65 w 191"/>
                  <a:gd name="T20" fmla="*/ 68 w 191"/>
                  <a:gd name="T21" fmla="*/ 71 w 191"/>
                  <a:gd name="T22" fmla="*/ 74 w 191"/>
                  <a:gd name="T23" fmla="*/ 77 w 191"/>
                  <a:gd name="T24" fmla="*/ 81 w 191"/>
                  <a:gd name="T25" fmla="*/ 84 w 191"/>
                  <a:gd name="T26" fmla="*/ 89 w 191"/>
                  <a:gd name="T27" fmla="*/ 92 w 191"/>
                  <a:gd name="T28" fmla="*/ 95 w 191"/>
                  <a:gd name="T29" fmla="*/ 98 w 191"/>
                  <a:gd name="T30" fmla="*/ 101 w 191"/>
                  <a:gd name="T31" fmla="*/ 105 w 191"/>
                  <a:gd name="T32" fmla="*/ 108 w 191"/>
                  <a:gd name="T33" fmla="*/ 111 w 191"/>
                  <a:gd name="T34" fmla="*/ 114 w 191"/>
                  <a:gd name="T35" fmla="*/ 118 w 191"/>
                  <a:gd name="T36" fmla="*/ 121 w 191"/>
                  <a:gd name="T37" fmla="*/ 124 w 191"/>
                  <a:gd name="T38" fmla="*/ 127 w 191"/>
                  <a:gd name="T39" fmla="*/ 132 w 191"/>
                  <a:gd name="T40" fmla="*/ 135 w 191"/>
                  <a:gd name="T41" fmla="*/ 138 w 191"/>
                  <a:gd name="T42" fmla="*/ 142 w 191"/>
                  <a:gd name="T43" fmla="*/ 145 w 191"/>
                  <a:gd name="T44" fmla="*/ 148 w 191"/>
                  <a:gd name="T45" fmla="*/ 151 w 191"/>
                  <a:gd name="T46" fmla="*/ 154 w 191"/>
                  <a:gd name="T47" fmla="*/ 158 w 191"/>
                  <a:gd name="T48" fmla="*/ 161 w 191"/>
                  <a:gd name="T49" fmla="*/ 164 w 191"/>
                  <a:gd name="T50" fmla="*/ 167 w 191"/>
                  <a:gd name="T51" fmla="*/ 172 w 191"/>
                  <a:gd name="T52" fmla="*/ 175 w 191"/>
                  <a:gd name="T53" fmla="*/ 179 w 191"/>
                  <a:gd name="T54" fmla="*/ 182 w 191"/>
                  <a:gd name="T55" fmla="*/ 185 w 191"/>
                  <a:gd name="T56" fmla="*/ 188 w 191"/>
                  <a:gd name="T57" fmla="*/ 191 w 19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  <a:cxn ang="0">
                    <a:pos x="T41" y="0"/>
                  </a:cxn>
                  <a:cxn ang="0">
                    <a:pos x="T42" y="0"/>
                  </a:cxn>
                  <a:cxn ang="0">
                    <a:pos x="T43" y="0"/>
                  </a:cxn>
                  <a:cxn ang="0">
                    <a:pos x="T44" y="0"/>
                  </a:cxn>
                  <a:cxn ang="0">
                    <a:pos x="T45" y="0"/>
                  </a:cxn>
                  <a:cxn ang="0">
                    <a:pos x="T46" y="0"/>
                  </a:cxn>
                  <a:cxn ang="0">
                    <a:pos x="T47" y="0"/>
                  </a:cxn>
                  <a:cxn ang="0">
                    <a:pos x="T48" y="0"/>
                  </a:cxn>
                  <a:cxn ang="0">
                    <a:pos x="T49" y="0"/>
                  </a:cxn>
                  <a:cxn ang="0">
                    <a:pos x="T50" y="0"/>
                  </a:cxn>
                  <a:cxn ang="0">
                    <a:pos x="T51" y="0"/>
                  </a:cxn>
                  <a:cxn ang="0">
                    <a:pos x="T52" y="0"/>
                  </a:cxn>
                  <a:cxn ang="0">
                    <a:pos x="T53" y="0"/>
                  </a:cxn>
                  <a:cxn ang="0">
                    <a:pos x="T54" y="0"/>
                  </a:cxn>
                  <a:cxn ang="0">
                    <a:pos x="T55" y="0"/>
                  </a:cxn>
                  <a:cxn ang="0">
                    <a:pos x="T56" y="0"/>
                  </a:cxn>
                  <a:cxn ang="0">
                    <a:pos x="T57" y="0"/>
                  </a:cxn>
                </a:cxnLst>
                <a:rect l="0" t="0" r="r" b="b"/>
                <a:pathLst>
                  <a:path w="191">
                    <a:moveTo>
                      <a:pt x="0" y="0"/>
                    </a:moveTo>
                    <a:lnTo>
                      <a:pt x="5" y="0"/>
                    </a:lnTo>
                    <a:lnTo>
                      <a:pt x="8" y="0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8" y="0"/>
                    </a:lnTo>
                    <a:lnTo>
                      <a:pt x="31" y="0"/>
                    </a:lnTo>
                    <a:lnTo>
                      <a:pt x="34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4" y="0"/>
                    </a:lnTo>
                    <a:lnTo>
                      <a:pt x="48" y="0"/>
                    </a:lnTo>
                    <a:lnTo>
                      <a:pt x="52" y="0"/>
                    </a:lnTo>
                    <a:lnTo>
                      <a:pt x="55" y="0"/>
                    </a:lnTo>
                    <a:lnTo>
                      <a:pt x="58" y="0"/>
                    </a:lnTo>
                    <a:lnTo>
                      <a:pt x="61" y="0"/>
                    </a:lnTo>
                    <a:lnTo>
                      <a:pt x="65" y="0"/>
                    </a:lnTo>
                    <a:lnTo>
                      <a:pt x="68" y="0"/>
                    </a:lnTo>
                    <a:lnTo>
                      <a:pt x="71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1" y="0"/>
                    </a:lnTo>
                    <a:lnTo>
                      <a:pt x="84" y="0"/>
                    </a:lnTo>
                    <a:lnTo>
                      <a:pt x="89" y="0"/>
                    </a:lnTo>
                    <a:lnTo>
                      <a:pt x="92" y="0"/>
                    </a:lnTo>
                    <a:lnTo>
                      <a:pt x="95" y="0"/>
                    </a:lnTo>
                    <a:lnTo>
                      <a:pt x="98" y="0"/>
                    </a:lnTo>
                    <a:lnTo>
                      <a:pt x="101" y="0"/>
                    </a:lnTo>
                    <a:lnTo>
                      <a:pt x="105" y="0"/>
                    </a:lnTo>
                    <a:lnTo>
                      <a:pt x="108" y="0"/>
                    </a:lnTo>
                    <a:lnTo>
                      <a:pt x="111" y="0"/>
                    </a:lnTo>
                    <a:lnTo>
                      <a:pt x="114" y="0"/>
                    </a:lnTo>
                    <a:lnTo>
                      <a:pt x="118" y="0"/>
                    </a:lnTo>
                    <a:lnTo>
                      <a:pt x="121" y="0"/>
                    </a:lnTo>
                    <a:lnTo>
                      <a:pt x="124" y="0"/>
                    </a:lnTo>
                    <a:lnTo>
                      <a:pt x="127" y="0"/>
                    </a:lnTo>
                    <a:lnTo>
                      <a:pt x="132" y="0"/>
                    </a:lnTo>
                    <a:lnTo>
                      <a:pt x="135" y="0"/>
                    </a:lnTo>
                    <a:lnTo>
                      <a:pt x="138" y="0"/>
                    </a:lnTo>
                    <a:lnTo>
                      <a:pt x="142" y="0"/>
                    </a:lnTo>
                    <a:lnTo>
                      <a:pt x="145" y="0"/>
                    </a:lnTo>
                    <a:lnTo>
                      <a:pt x="148" y="0"/>
                    </a:lnTo>
                    <a:lnTo>
                      <a:pt x="151" y="0"/>
                    </a:lnTo>
                    <a:lnTo>
                      <a:pt x="154" y="0"/>
                    </a:lnTo>
                    <a:lnTo>
                      <a:pt x="158" y="0"/>
                    </a:lnTo>
                    <a:lnTo>
                      <a:pt x="161" y="0"/>
                    </a:lnTo>
                    <a:lnTo>
                      <a:pt x="164" y="0"/>
                    </a:lnTo>
                    <a:lnTo>
                      <a:pt x="167" y="0"/>
                    </a:lnTo>
                    <a:lnTo>
                      <a:pt x="172" y="0"/>
                    </a:lnTo>
                    <a:lnTo>
                      <a:pt x="175" y="0"/>
                    </a:lnTo>
                    <a:lnTo>
                      <a:pt x="179" y="0"/>
                    </a:lnTo>
                    <a:lnTo>
                      <a:pt x="182" y="0"/>
                    </a:lnTo>
                    <a:lnTo>
                      <a:pt x="185" y="0"/>
                    </a:lnTo>
                    <a:lnTo>
                      <a:pt x="188" y="0"/>
                    </a:lnTo>
                    <a:lnTo>
                      <a:pt x="191" y="0"/>
                    </a:lnTo>
                  </a:path>
                </a:pathLst>
              </a:custGeom>
              <a:noFill/>
              <a:ln w="19050">
                <a:solidFill>
                  <a:srgbClr val="99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" name="Rectangle 991"/>
              <p:cNvSpPr>
                <a:spLocks noChangeArrowheads="1"/>
              </p:cNvSpPr>
              <p:nvPr/>
            </p:nvSpPr>
            <p:spPr bwMode="auto">
              <a:xfrm>
                <a:off x="2490" y="2042"/>
                <a:ext cx="791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000" b="1">
                    <a:solidFill>
                      <a:srgbClr val="000000"/>
                    </a:solidFill>
                    <a:latin typeface="Verdana" pitchFamily="-128" charset="0"/>
                  </a:rPr>
                  <a:t>LSST Ideal Filters</a:t>
                </a:r>
                <a:endParaRPr lang="en-US"/>
              </a:p>
            </p:txBody>
          </p:sp>
          <p:sp>
            <p:nvSpPr>
              <p:cNvPr id="187" name="Rectangle 992"/>
              <p:cNvSpPr>
                <a:spLocks noChangeArrowheads="1"/>
              </p:cNvSpPr>
              <p:nvPr/>
            </p:nvSpPr>
            <p:spPr bwMode="auto">
              <a:xfrm>
                <a:off x="1369" y="3553"/>
                <a:ext cx="10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>
                    <a:solidFill>
                      <a:srgbClr val="000000"/>
                    </a:solidFill>
                    <a:latin typeface="Verdana" pitchFamily="-128" charset="0"/>
                  </a:rPr>
                  <a:t>0.0</a:t>
                </a:r>
                <a:endParaRPr lang="en-US"/>
              </a:p>
            </p:txBody>
          </p:sp>
          <p:sp>
            <p:nvSpPr>
              <p:cNvPr id="188" name="Rectangle 993"/>
              <p:cNvSpPr>
                <a:spLocks noChangeArrowheads="1"/>
              </p:cNvSpPr>
              <p:nvPr/>
            </p:nvSpPr>
            <p:spPr bwMode="auto">
              <a:xfrm>
                <a:off x="1332" y="3296"/>
                <a:ext cx="14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>
                    <a:solidFill>
                      <a:srgbClr val="000000"/>
                    </a:solidFill>
                    <a:latin typeface="Verdana" pitchFamily="-128" charset="0"/>
                  </a:rPr>
                  <a:t>20.0</a:t>
                </a:r>
                <a:endParaRPr lang="en-US"/>
              </a:p>
            </p:txBody>
          </p:sp>
          <p:sp>
            <p:nvSpPr>
              <p:cNvPr id="189" name="Rectangle 994"/>
              <p:cNvSpPr>
                <a:spLocks noChangeArrowheads="1"/>
              </p:cNvSpPr>
              <p:nvPr/>
            </p:nvSpPr>
            <p:spPr bwMode="auto">
              <a:xfrm>
                <a:off x="1332" y="3038"/>
                <a:ext cx="14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>
                    <a:solidFill>
                      <a:srgbClr val="000000"/>
                    </a:solidFill>
                    <a:latin typeface="Verdana" pitchFamily="-128" charset="0"/>
                  </a:rPr>
                  <a:t>40.0</a:t>
                </a:r>
                <a:endParaRPr lang="en-US"/>
              </a:p>
            </p:txBody>
          </p:sp>
          <p:sp>
            <p:nvSpPr>
              <p:cNvPr id="190" name="Rectangle 995"/>
              <p:cNvSpPr>
                <a:spLocks noChangeArrowheads="1"/>
              </p:cNvSpPr>
              <p:nvPr/>
            </p:nvSpPr>
            <p:spPr bwMode="auto">
              <a:xfrm>
                <a:off x="1332" y="2782"/>
                <a:ext cx="14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>
                    <a:solidFill>
                      <a:srgbClr val="000000"/>
                    </a:solidFill>
                    <a:latin typeface="Verdana" pitchFamily="-128" charset="0"/>
                  </a:rPr>
                  <a:t>60.0</a:t>
                </a:r>
                <a:endParaRPr lang="en-US"/>
              </a:p>
            </p:txBody>
          </p:sp>
          <p:sp>
            <p:nvSpPr>
              <p:cNvPr id="191" name="Rectangle 996"/>
              <p:cNvSpPr>
                <a:spLocks noChangeArrowheads="1"/>
              </p:cNvSpPr>
              <p:nvPr/>
            </p:nvSpPr>
            <p:spPr bwMode="auto">
              <a:xfrm>
                <a:off x="1332" y="2524"/>
                <a:ext cx="14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>
                    <a:solidFill>
                      <a:srgbClr val="000000"/>
                    </a:solidFill>
                    <a:latin typeface="Verdana" pitchFamily="-128" charset="0"/>
                  </a:rPr>
                  <a:t>80.0</a:t>
                </a:r>
                <a:endParaRPr lang="en-US"/>
              </a:p>
            </p:txBody>
          </p:sp>
          <p:sp>
            <p:nvSpPr>
              <p:cNvPr id="192" name="Rectangle 997"/>
              <p:cNvSpPr>
                <a:spLocks noChangeArrowheads="1"/>
              </p:cNvSpPr>
              <p:nvPr/>
            </p:nvSpPr>
            <p:spPr bwMode="auto">
              <a:xfrm>
                <a:off x="1295" y="2266"/>
                <a:ext cx="1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>
                    <a:solidFill>
                      <a:srgbClr val="000000"/>
                    </a:solidFill>
                    <a:latin typeface="Verdana" pitchFamily="-128" charset="0"/>
                  </a:rPr>
                  <a:t>100.0</a:t>
                </a:r>
                <a:endParaRPr lang="en-US"/>
              </a:p>
            </p:txBody>
          </p:sp>
          <p:sp>
            <p:nvSpPr>
              <p:cNvPr id="193" name="Rectangle 998"/>
              <p:cNvSpPr>
                <a:spLocks noChangeArrowheads="1"/>
              </p:cNvSpPr>
              <p:nvPr/>
            </p:nvSpPr>
            <p:spPr bwMode="auto">
              <a:xfrm>
                <a:off x="1457" y="3651"/>
                <a:ext cx="122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>
                    <a:solidFill>
                      <a:srgbClr val="000000"/>
                    </a:solidFill>
                    <a:latin typeface="Verdana" pitchFamily="-128" charset="0"/>
                  </a:rPr>
                  <a:t>300</a:t>
                </a:r>
                <a:endParaRPr lang="en-US"/>
              </a:p>
            </p:txBody>
          </p:sp>
          <p:sp>
            <p:nvSpPr>
              <p:cNvPr id="194" name="Rectangle 999"/>
              <p:cNvSpPr>
                <a:spLocks noChangeArrowheads="1"/>
              </p:cNvSpPr>
              <p:nvPr/>
            </p:nvSpPr>
            <p:spPr bwMode="auto">
              <a:xfrm>
                <a:off x="1778" y="3651"/>
                <a:ext cx="122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>
                    <a:solidFill>
                      <a:srgbClr val="000000"/>
                    </a:solidFill>
                    <a:latin typeface="Verdana" pitchFamily="-128" charset="0"/>
                  </a:rPr>
                  <a:t>400</a:t>
                </a:r>
                <a:endParaRPr lang="en-US"/>
              </a:p>
            </p:txBody>
          </p:sp>
          <p:sp>
            <p:nvSpPr>
              <p:cNvPr id="195" name="Rectangle 1000"/>
              <p:cNvSpPr>
                <a:spLocks noChangeArrowheads="1"/>
              </p:cNvSpPr>
              <p:nvPr/>
            </p:nvSpPr>
            <p:spPr bwMode="auto">
              <a:xfrm>
                <a:off x="2098" y="3651"/>
                <a:ext cx="122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>
                    <a:solidFill>
                      <a:srgbClr val="000000"/>
                    </a:solidFill>
                    <a:latin typeface="Verdana" pitchFamily="-128" charset="0"/>
                  </a:rPr>
                  <a:t>500</a:t>
                </a:r>
                <a:endParaRPr lang="en-US"/>
              </a:p>
            </p:txBody>
          </p:sp>
          <p:sp>
            <p:nvSpPr>
              <p:cNvPr id="196" name="Rectangle 1001"/>
              <p:cNvSpPr>
                <a:spLocks noChangeArrowheads="1"/>
              </p:cNvSpPr>
              <p:nvPr/>
            </p:nvSpPr>
            <p:spPr bwMode="auto">
              <a:xfrm>
                <a:off x="2419" y="3651"/>
                <a:ext cx="122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>
                    <a:solidFill>
                      <a:srgbClr val="000000"/>
                    </a:solidFill>
                    <a:latin typeface="Verdana" pitchFamily="-128" charset="0"/>
                  </a:rPr>
                  <a:t>600</a:t>
                </a:r>
                <a:endParaRPr lang="en-US"/>
              </a:p>
            </p:txBody>
          </p:sp>
          <p:sp>
            <p:nvSpPr>
              <p:cNvPr id="197" name="Rectangle 1002"/>
              <p:cNvSpPr>
                <a:spLocks noChangeArrowheads="1"/>
              </p:cNvSpPr>
              <p:nvPr/>
            </p:nvSpPr>
            <p:spPr bwMode="auto">
              <a:xfrm>
                <a:off x="2739" y="3651"/>
                <a:ext cx="122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>
                    <a:solidFill>
                      <a:srgbClr val="000000"/>
                    </a:solidFill>
                    <a:latin typeface="Verdana" pitchFamily="-128" charset="0"/>
                  </a:rPr>
                  <a:t>700</a:t>
                </a:r>
                <a:endParaRPr lang="en-US"/>
              </a:p>
            </p:txBody>
          </p:sp>
          <p:sp>
            <p:nvSpPr>
              <p:cNvPr id="198" name="Rectangle 1003"/>
              <p:cNvSpPr>
                <a:spLocks noChangeArrowheads="1"/>
              </p:cNvSpPr>
              <p:nvPr/>
            </p:nvSpPr>
            <p:spPr bwMode="auto">
              <a:xfrm>
                <a:off x="3060" y="3651"/>
                <a:ext cx="122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>
                    <a:solidFill>
                      <a:srgbClr val="000000"/>
                    </a:solidFill>
                    <a:latin typeface="Verdana" pitchFamily="-128" charset="0"/>
                  </a:rPr>
                  <a:t>800</a:t>
                </a:r>
                <a:endParaRPr lang="en-US"/>
              </a:p>
            </p:txBody>
          </p:sp>
          <p:sp>
            <p:nvSpPr>
              <p:cNvPr id="199" name="Rectangle 1004"/>
              <p:cNvSpPr>
                <a:spLocks noChangeArrowheads="1"/>
              </p:cNvSpPr>
              <p:nvPr/>
            </p:nvSpPr>
            <p:spPr bwMode="auto">
              <a:xfrm>
                <a:off x="3380" y="3651"/>
                <a:ext cx="122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>
                    <a:solidFill>
                      <a:srgbClr val="000000"/>
                    </a:solidFill>
                    <a:latin typeface="Verdana" pitchFamily="-128" charset="0"/>
                  </a:rPr>
                  <a:t>900</a:t>
                </a:r>
                <a:endParaRPr lang="en-US"/>
              </a:p>
            </p:txBody>
          </p:sp>
          <p:sp>
            <p:nvSpPr>
              <p:cNvPr id="200" name="Rectangle 1005"/>
              <p:cNvSpPr>
                <a:spLocks noChangeArrowheads="1"/>
              </p:cNvSpPr>
              <p:nvPr/>
            </p:nvSpPr>
            <p:spPr bwMode="auto">
              <a:xfrm>
                <a:off x="3682" y="3651"/>
                <a:ext cx="16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>
                    <a:solidFill>
                      <a:srgbClr val="000000"/>
                    </a:solidFill>
                    <a:latin typeface="Verdana" pitchFamily="-128" charset="0"/>
                  </a:rPr>
                  <a:t>1000</a:t>
                </a:r>
                <a:endParaRPr lang="en-US"/>
              </a:p>
            </p:txBody>
          </p:sp>
          <p:sp>
            <p:nvSpPr>
              <p:cNvPr id="201" name="Rectangle 1006"/>
              <p:cNvSpPr>
                <a:spLocks noChangeArrowheads="1"/>
              </p:cNvSpPr>
              <p:nvPr/>
            </p:nvSpPr>
            <p:spPr bwMode="auto">
              <a:xfrm>
                <a:off x="4002" y="3651"/>
                <a:ext cx="16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>
                    <a:solidFill>
                      <a:srgbClr val="000000"/>
                    </a:solidFill>
                    <a:latin typeface="Verdana" pitchFamily="-128" charset="0"/>
                  </a:rPr>
                  <a:t>1100</a:t>
                </a:r>
                <a:endParaRPr lang="en-US"/>
              </a:p>
            </p:txBody>
          </p:sp>
          <p:sp>
            <p:nvSpPr>
              <p:cNvPr id="202" name="Rectangle 1007"/>
              <p:cNvSpPr>
                <a:spLocks noChangeArrowheads="1"/>
              </p:cNvSpPr>
              <p:nvPr/>
            </p:nvSpPr>
            <p:spPr bwMode="auto">
              <a:xfrm>
                <a:off x="4323" y="3651"/>
                <a:ext cx="16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>
                    <a:solidFill>
                      <a:srgbClr val="000000"/>
                    </a:solidFill>
                    <a:latin typeface="Verdana" pitchFamily="-128" charset="0"/>
                  </a:rPr>
                  <a:t>1200</a:t>
                </a:r>
                <a:endParaRPr lang="en-US"/>
              </a:p>
            </p:txBody>
          </p:sp>
          <p:sp>
            <p:nvSpPr>
              <p:cNvPr id="203" name="Rectangle 1008"/>
              <p:cNvSpPr>
                <a:spLocks noChangeArrowheads="1"/>
              </p:cNvSpPr>
              <p:nvPr/>
            </p:nvSpPr>
            <p:spPr bwMode="auto">
              <a:xfrm>
                <a:off x="2665" y="3765"/>
                <a:ext cx="63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 b="1">
                    <a:solidFill>
                      <a:srgbClr val="000000"/>
                    </a:solidFill>
                    <a:latin typeface="Verdana" pitchFamily="-128" charset="0"/>
                  </a:rPr>
                  <a:t>Wavelength (nm)</a:t>
                </a:r>
                <a:endParaRPr lang="en-US"/>
              </a:p>
            </p:txBody>
          </p:sp>
          <p:sp>
            <p:nvSpPr>
              <p:cNvPr id="204" name="Rectangle 1009"/>
              <p:cNvSpPr>
                <a:spLocks noChangeArrowheads="1"/>
              </p:cNvSpPr>
              <p:nvPr/>
            </p:nvSpPr>
            <p:spPr bwMode="auto">
              <a:xfrm rot="16200000">
                <a:off x="985" y="2916"/>
                <a:ext cx="47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 b="1">
                    <a:solidFill>
                      <a:srgbClr val="000000"/>
                    </a:solidFill>
                    <a:latin typeface="Verdana" pitchFamily="-128" charset="0"/>
                  </a:rPr>
                  <a:t>Transmission</a:t>
                </a:r>
                <a:endParaRPr lang="en-US"/>
              </a:p>
            </p:txBody>
          </p:sp>
          <p:sp>
            <p:nvSpPr>
              <p:cNvPr id="205" name="Rectangle 1010"/>
              <p:cNvSpPr>
                <a:spLocks noChangeArrowheads="1"/>
              </p:cNvSpPr>
              <p:nvPr/>
            </p:nvSpPr>
            <p:spPr bwMode="auto">
              <a:xfrm>
                <a:off x="1685" y="2960"/>
                <a:ext cx="41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>
                    <a:solidFill>
                      <a:srgbClr val="000000"/>
                    </a:solidFill>
                    <a:latin typeface="Verdana" pitchFamily="-128" charset="0"/>
                  </a:rPr>
                  <a:t>u</a:t>
                </a:r>
                <a:endParaRPr lang="en-US"/>
              </a:p>
            </p:txBody>
          </p:sp>
          <p:sp>
            <p:nvSpPr>
              <p:cNvPr id="206" name="Rectangle 1011"/>
              <p:cNvSpPr>
                <a:spLocks noChangeArrowheads="1"/>
              </p:cNvSpPr>
              <p:nvPr/>
            </p:nvSpPr>
            <p:spPr bwMode="auto">
              <a:xfrm>
                <a:off x="2055" y="2960"/>
                <a:ext cx="40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 dirty="0">
                    <a:solidFill>
                      <a:srgbClr val="000000"/>
                    </a:solidFill>
                    <a:latin typeface="Verdana" pitchFamily="-128" charset="0"/>
                  </a:rPr>
                  <a:t>g</a:t>
                </a:r>
                <a:endParaRPr lang="en-US" dirty="0"/>
              </a:p>
            </p:txBody>
          </p:sp>
          <p:sp>
            <p:nvSpPr>
              <p:cNvPr id="207" name="Rectangle 1012"/>
              <p:cNvSpPr>
                <a:spLocks noChangeArrowheads="1"/>
              </p:cNvSpPr>
              <p:nvPr/>
            </p:nvSpPr>
            <p:spPr bwMode="auto">
              <a:xfrm>
                <a:off x="2542" y="2960"/>
                <a:ext cx="27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>
                    <a:solidFill>
                      <a:srgbClr val="000000"/>
                    </a:solidFill>
                    <a:latin typeface="Verdana" pitchFamily="-128" charset="0"/>
                  </a:rPr>
                  <a:t>r</a:t>
                </a:r>
                <a:endParaRPr lang="en-US"/>
              </a:p>
            </p:txBody>
          </p:sp>
          <p:sp>
            <p:nvSpPr>
              <p:cNvPr id="208" name="Rectangle 1013"/>
              <p:cNvSpPr>
                <a:spLocks noChangeArrowheads="1"/>
              </p:cNvSpPr>
              <p:nvPr/>
            </p:nvSpPr>
            <p:spPr bwMode="auto">
              <a:xfrm>
                <a:off x="2921" y="2960"/>
                <a:ext cx="18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>
                    <a:solidFill>
                      <a:srgbClr val="000000"/>
                    </a:solidFill>
                    <a:latin typeface="Verdana" pitchFamily="-128" charset="0"/>
                  </a:rPr>
                  <a:t>i</a:t>
                </a:r>
                <a:endParaRPr lang="en-US"/>
              </a:p>
            </p:txBody>
          </p:sp>
          <p:sp>
            <p:nvSpPr>
              <p:cNvPr id="209" name="Rectangle 1014"/>
              <p:cNvSpPr>
                <a:spLocks noChangeArrowheads="1"/>
              </p:cNvSpPr>
              <p:nvPr/>
            </p:nvSpPr>
            <p:spPr bwMode="auto">
              <a:xfrm>
                <a:off x="3307" y="2960"/>
                <a:ext cx="3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>
                    <a:solidFill>
                      <a:srgbClr val="000000"/>
                    </a:solidFill>
                    <a:latin typeface="Verdana" pitchFamily="-128" charset="0"/>
                  </a:rPr>
                  <a:t>z</a:t>
                </a:r>
                <a:endParaRPr lang="en-US"/>
              </a:p>
            </p:txBody>
          </p:sp>
          <p:sp>
            <p:nvSpPr>
              <p:cNvPr id="210" name="Rectangle 1015"/>
              <p:cNvSpPr>
                <a:spLocks noChangeArrowheads="1"/>
              </p:cNvSpPr>
              <p:nvPr/>
            </p:nvSpPr>
            <p:spPr bwMode="auto">
              <a:xfrm>
                <a:off x="3710" y="2960"/>
                <a:ext cx="3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 dirty="0">
                    <a:solidFill>
                      <a:srgbClr val="000000"/>
                    </a:solidFill>
                    <a:latin typeface="Verdana" pitchFamily="-128" charset="0"/>
                  </a:rPr>
                  <a:t>Y</a:t>
                </a:r>
                <a:endParaRPr lang="en-US" dirty="0"/>
              </a:p>
            </p:txBody>
          </p:sp>
        </p:grp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124" y="3907149"/>
            <a:ext cx="2475231" cy="2429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885432"/>
            <a:ext cx="2552574" cy="2473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11" name="TextBox 1010"/>
          <p:cNvSpPr txBox="1"/>
          <p:nvPr/>
        </p:nvSpPr>
        <p:spPr>
          <a:xfrm>
            <a:off x="4876800" y="3445484"/>
            <a:ext cx="1091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z=0.0</a:t>
            </a:r>
            <a:endParaRPr lang="en-US" sz="2400" dirty="0"/>
          </a:p>
        </p:txBody>
      </p:sp>
      <p:sp>
        <p:nvSpPr>
          <p:cNvPr id="1014" name="TextBox 1013"/>
          <p:cNvSpPr txBox="1"/>
          <p:nvPr/>
        </p:nvSpPr>
        <p:spPr>
          <a:xfrm>
            <a:off x="7358741" y="3456369"/>
            <a:ext cx="12859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z=0.75</a:t>
            </a:r>
            <a:endParaRPr lang="en-US" sz="2400" dirty="0"/>
          </a:p>
        </p:txBody>
      </p:sp>
      <p:sp>
        <p:nvSpPr>
          <p:cNvPr id="1012" name="Rectangle 1011"/>
          <p:cNvSpPr/>
          <p:nvPr/>
        </p:nvSpPr>
        <p:spPr>
          <a:xfrm>
            <a:off x="3810000" y="6565257"/>
            <a:ext cx="533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 </a:t>
            </a:r>
            <a:r>
              <a:rPr lang="en-US" sz="800" dirty="0" smtClean="0"/>
              <a:t> http</a:t>
            </a:r>
            <a:r>
              <a:rPr lang="en-US" sz="800" dirty="0"/>
              <a:t>://</a:t>
            </a:r>
            <a:r>
              <a:rPr lang="en-US" sz="800" dirty="0" smtClean="0"/>
              <a:t>wwwgroup.slac.stanford.edu/kipac/OSU_PDFs_for_lsst_tutorial/marshall_lsst_tutorial.pdf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358814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use a Bayesian method* to determine the most probable redshift z from a given color distribution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i="1" dirty="0" smtClean="0"/>
              <a:t>P(</a:t>
            </a:r>
            <a:r>
              <a:rPr lang="en-US" i="1" dirty="0" err="1" smtClean="0"/>
              <a:t>C|z</a:t>
            </a:r>
            <a:r>
              <a:rPr lang="en-US" i="1" dirty="0" smtClean="0"/>
              <a:t>) </a:t>
            </a:r>
            <a:r>
              <a:rPr lang="en-US" dirty="0" smtClean="0"/>
              <a:t>is the probability (likelihood) of observing color C given redshift z </a:t>
            </a:r>
            <a:endParaRPr lang="en-US" i="1" dirty="0" smtClean="0"/>
          </a:p>
          <a:p>
            <a:r>
              <a:rPr lang="en-US" i="1" dirty="0" smtClean="0"/>
              <a:t>P(</a:t>
            </a:r>
            <a:r>
              <a:rPr lang="en-US" i="1" dirty="0" err="1" smtClean="0"/>
              <a:t>z|m</a:t>
            </a:r>
            <a:r>
              <a:rPr lang="en-US" i="1" dirty="0" smtClean="0"/>
              <a:t>) </a:t>
            </a:r>
            <a:r>
              <a:rPr lang="en-US" dirty="0" smtClean="0"/>
              <a:t>is the prior probability of observing redshift z given magnitude m</a:t>
            </a:r>
          </a:p>
          <a:p>
            <a:r>
              <a:rPr lang="en-US" i="1" dirty="0" smtClean="0"/>
              <a:t>P(C) </a:t>
            </a:r>
            <a:r>
              <a:rPr lang="en-US" dirty="0" smtClean="0"/>
              <a:t>is a normalization constant</a:t>
            </a: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Bayesian Photo-z Estimation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3743991"/>
              </p:ext>
            </p:extLst>
          </p:nvPr>
        </p:nvGraphicFramePr>
        <p:xfrm>
          <a:off x="2438400" y="2743200"/>
          <a:ext cx="4089400" cy="963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" imgW="1777680" imgH="419040" progId="Equation.3">
                  <p:embed/>
                </p:oleObj>
              </mc:Choice>
              <mc:Fallback>
                <p:oleObj name="Equation" r:id="rId3" imgW="177768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38400" y="2743200"/>
                        <a:ext cx="4089400" cy="9639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105400" y="6433457"/>
            <a:ext cx="3860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 N. Benitez, </a:t>
            </a:r>
            <a:r>
              <a:rPr lang="en-US" dirty="0" err="1" smtClean="0"/>
              <a:t>ApJ</a:t>
            </a:r>
            <a:r>
              <a:rPr lang="en-US" dirty="0" smtClean="0"/>
              <a:t> </a:t>
            </a:r>
            <a:r>
              <a:rPr lang="en-US" b="1" dirty="0" smtClean="0"/>
              <a:t>536</a:t>
            </a:r>
            <a:r>
              <a:rPr lang="en-US" dirty="0" smtClean="0"/>
              <a:t> (2000) 571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8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analyzing the redshift z distribution as a function of the magnitude m in the I filter, we developed a new prior </a:t>
            </a:r>
            <a:r>
              <a:rPr lang="en-US" i="1" dirty="0" smtClean="0"/>
              <a:t>P(</a:t>
            </a:r>
            <a:r>
              <a:rPr lang="en-US" i="1" dirty="0" err="1" smtClean="0"/>
              <a:t>z|m</a:t>
            </a:r>
            <a:r>
              <a:rPr lang="en-US" i="1" dirty="0" smtClean="0"/>
              <a:t>)</a:t>
            </a: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6820" y="5386219"/>
            <a:ext cx="34563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Redshift z as a function of</a:t>
            </a:r>
          </a:p>
          <a:p>
            <a:r>
              <a:rPr lang="en-US" sz="2000" dirty="0"/>
              <a:t>m</a:t>
            </a:r>
            <a:r>
              <a:rPr lang="en-US" sz="2000" dirty="0" smtClean="0"/>
              <a:t>agnitude m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811486" y="5540107"/>
            <a:ext cx="40831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Photo z – True z with new prior</a:t>
            </a:r>
            <a:endParaRPr lang="en-US" sz="2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1486" y="2868455"/>
            <a:ext cx="3837075" cy="2588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918098"/>
            <a:ext cx="4120437" cy="2320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15200" y="3429000"/>
            <a:ext cx="1015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Symbol" pitchFamily="18" charset="2"/>
              </a:rPr>
              <a:t>s</a:t>
            </a:r>
            <a:r>
              <a:rPr lang="en-US" dirty="0" smtClean="0"/>
              <a:t>=0.12</a:t>
            </a:r>
            <a:endParaRPr lang="en-US" dirty="0">
              <a:latin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implemented a Bayesian method for determining the photometric z for simulated LSST data</a:t>
            </a:r>
          </a:p>
          <a:p>
            <a:r>
              <a:rPr lang="en-US" dirty="0" smtClean="0"/>
              <a:t>We developed a prior </a:t>
            </a:r>
            <a:r>
              <a:rPr lang="en-US" i="1" dirty="0" smtClean="0"/>
              <a:t>P(</a:t>
            </a:r>
            <a:r>
              <a:rPr lang="en-US" i="1" dirty="0" err="1" smtClean="0"/>
              <a:t>z|m</a:t>
            </a:r>
            <a:r>
              <a:rPr lang="en-US" i="1" dirty="0" smtClean="0"/>
              <a:t>)</a:t>
            </a:r>
            <a:r>
              <a:rPr lang="en-US" dirty="0" smtClean="0"/>
              <a:t> that significantly improved performance compared to a flat prior</a:t>
            </a:r>
          </a:p>
          <a:p>
            <a:r>
              <a:rPr lang="en-US" dirty="0" smtClean="0"/>
              <a:t>Our results are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onclusions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0670106"/>
              </p:ext>
            </p:extLst>
          </p:nvPr>
        </p:nvGraphicFramePr>
        <p:xfrm>
          <a:off x="3505200" y="3886200"/>
          <a:ext cx="3584575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3" imgW="1930320" imgH="444240" progId="Equation.3">
                  <p:embed/>
                </p:oleObj>
              </mc:Choice>
              <mc:Fallback>
                <p:oleObj name="Equation" r:id="rId3" imgW="193032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05200" y="3886200"/>
                        <a:ext cx="3584575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19142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3200"/>
            <a:ext cx="8229600" cy="3581400"/>
          </a:xfrm>
        </p:spPr>
        <p:txBody>
          <a:bodyPr>
            <a:normAutofit/>
          </a:bodyPr>
          <a:lstStyle/>
          <a:p>
            <a:pPr algn="ctr"/>
            <a:r>
              <a:rPr lang="en-US" sz="2700" b="0" dirty="0" smtClean="0">
                <a:effectLst/>
              </a:rPr>
              <a:t>With special thanks to Alex Abate (technical expert) and Kenneth Johns (mentor)</a:t>
            </a:r>
            <a:br>
              <a:rPr lang="en-US" sz="2700" b="0" dirty="0" smtClean="0">
                <a:effectLst/>
              </a:rPr>
            </a:br>
            <a:r>
              <a:rPr lang="en-US" sz="2700" b="0" dirty="0">
                <a:effectLst/>
              </a:rPr>
              <a:t/>
            </a:r>
            <a:br>
              <a:rPr lang="en-US" sz="2700" b="0" dirty="0">
                <a:effectLst/>
              </a:rPr>
            </a:br>
            <a:r>
              <a:rPr lang="en-US" sz="2700" b="0" dirty="0" smtClean="0">
                <a:effectLst/>
              </a:rPr>
              <a:t>The University of Arizona Physics Department </a:t>
            </a:r>
            <a:br>
              <a:rPr lang="en-US" sz="2700" b="0" dirty="0" smtClean="0">
                <a:effectLst/>
              </a:rPr>
            </a:br>
            <a:r>
              <a:rPr lang="en-US" sz="2700" b="0" dirty="0" smtClean="0">
                <a:effectLst/>
              </a:rPr>
              <a:t/>
            </a:r>
            <a:br>
              <a:rPr lang="en-US" sz="2700" b="0" dirty="0" smtClean="0">
                <a:effectLst/>
              </a:rPr>
            </a:br>
            <a:r>
              <a:rPr lang="en-US" sz="2700" b="0" dirty="0" smtClean="0">
                <a:effectLst/>
              </a:rPr>
              <a:t>Arizona NASA Space Grant Consortium</a:t>
            </a:r>
            <a:br>
              <a:rPr lang="en-US" sz="2700" b="0" dirty="0" smtClean="0">
                <a:effectLst/>
              </a:rPr>
            </a:br>
            <a:r>
              <a:rPr lang="en-US" sz="2700" b="0" dirty="0">
                <a:effectLst/>
              </a:rPr>
              <a:t/>
            </a:r>
            <a:br>
              <a:rPr lang="en-US" sz="2700" b="0" dirty="0">
                <a:effectLst/>
              </a:rPr>
            </a:br>
            <a:endParaRPr lang="en-US" sz="2700" b="0" dirty="0">
              <a:effectLst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19200"/>
            <a:ext cx="8229600" cy="1243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analyzing the redshift z distribution as a function of the magnitude m in the I filter, we developed a new prior </a:t>
            </a:r>
            <a:r>
              <a:rPr lang="en-US" i="1" dirty="0" smtClean="0"/>
              <a:t>P(</a:t>
            </a:r>
            <a:r>
              <a:rPr lang="en-US" i="1" dirty="0" err="1" smtClean="0"/>
              <a:t>z|m</a:t>
            </a:r>
            <a:r>
              <a:rPr lang="en-US" i="1" dirty="0" smtClean="0"/>
              <a:t>)</a:t>
            </a: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11486" y="5540107"/>
            <a:ext cx="40831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Photo z – True z with new prior</a:t>
            </a:r>
            <a:endParaRPr lang="en-US" sz="2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7058" y="2868455"/>
            <a:ext cx="3960461" cy="2671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15200" y="3429000"/>
            <a:ext cx="1015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Symbol" pitchFamily="18" charset="2"/>
              </a:rPr>
              <a:t>s</a:t>
            </a:r>
            <a:r>
              <a:rPr lang="en-US" dirty="0" smtClean="0"/>
              <a:t>=0.12</a:t>
            </a:r>
            <a:endParaRPr lang="en-US" dirty="0">
              <a:latin typeface="Symbol" pitchFamily="18" charset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7706" y="5540107"/>
            <a:ext cx="39901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Photo z – True z with flat prior</a:t>
            </a:r>
            <a:endParaRPr lang="en-US" sz="20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6" y="2849616"/>
            <a:ext cx="3770826" cy="2607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747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24140</TotalTime>
  <Words>445</Words>
  <Application>Microsoft Office PowerPoint</Application>
  <PresentationFormat>On-screen Show (4:3)</PresentationFormat>
  <Paragraphs>88</Paragraphs>
  <Slides>9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Concourse</vt:lpstr>
      <vt:lpstr>Equation</vt:lpstr>
      <vt:lpstr>Measuring the Photometric Z with the LSST </vt:lpstr>
      <vt:lpstr>Large Synoptic Survey Telescope</vt:lpstr>
      <vt:lpstr>Exploring Dark Energy</vt:lpstr>
      <vt:lpstr>Photometric Redshift</vt:lpstr>
      <vt:lpstr>Bayesian Photo-z Estimation</vt:lpstr>
      <vt:lpstr>Results</vt:lpstr>
      <vt:lpstr>Conclusions</vt:lpstr>
      <vt:lpstr>With special thanks to Alex Abate (technical expert) and Kenneth Johns (mentor)  The University of Arizona Physics Department   Arizona NASA Space Grant Consortium  </vt:lpstr>
      <vt:lpstr>Results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Gina</dc:creator>
  <cp:lastModifiedBy>Ken Johns</cp:lastModifiedBy>
  <cp:revision>307</cp:revision>
  <cp:lastPrinted>2012-04-11T23:14:04Z</cp:lastPrinted>
  <dcterms:created xsi:type="dcterms:W3CDTF">2011-12-29T17:21:41Z</dcterms:created>
  <dcterms:modified xsi:type="dcterms:W3CDTF">2012-04-12T00:17:29Z</dcterms:modified>
</cp:coreProperties>
</file>